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6"/>
    <p:restoredTop sz="94716"/>
  </p:normalViewPr>
  <p:slideViewPr>
    <p:cSldViewPr snapToGrid="0">
      <p:cViewPr varScale="1">
        <p:scale>
          <a:sx n="149" d="100"/>
          <a:sy n="149" d="100"/>
        </p:scale>
        <p:origin x="1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7/29/25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31537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7/29/25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8062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7/29/25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45012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7/29/25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00091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7/29/25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31240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7/29/25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29929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7/29/25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97714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7/29/25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9825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7/29/25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4588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7/29/25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596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7/29/25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55667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7/29/25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1017024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150.statcan.gc.ca/t1/tbl1/en/tv.action?pid=351001770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sting Some Top Cybersecurity PPT Templates for Industries 2023">
            <a:extLst>
              <a:ext uri="{FF2B5EF4-FFF2-40B4-BE49-F238E27FC236}">
                <a16:creationId xmlns:a16="http://schemas.microsoft.com/office/drawing/2014/main" id="{241F5C34-2AEB-116F-90D5-A65AEAE67F0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8317" b="7413"/>
          <a:stretch>
            <a:fillRect/>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CEB480-8DF1-E454-A4A0-63E01C30D461}"/>
              </a:ext>
            </a:extLst>
          </p:cNvPr>
          <p:cNvSpPr>
            <a:spLocks noGrp="1"/>
          </p:cNvSpPr>
          <p:nvPr>
            <p:ph type="ctrTitle"/>
          </p:nvPr>
        </p:nvSpPr>
        <p:spPr>
          <a:xfrm>
            <a:off x="2301923" y="1482602"/>
            <a:ext cx="7588155" cy="2236264"/>
          </a:xfrm>
        </p:spPr>
        <p:txBody>
          <a:bodyPr>
            <a:normAutofit/>
          </a:bodyPr>
          <a:lstStyle/>
          <a:p>
            <a:r>
              <a:rPr lang="en-US" sz="5000" dirty="0">
                <a:solidFill>
                  <a:srgbClr val="FFFFFF"/>
                </a:solidFill>
                <a:latin typeface="Times New Roman" panose="02020603050405020304" pitchFamily="18" charset="0"/>
                <a:ea typeface="Gelasio" pitchFamily="34" charset="-122"/>
                <a:cs typeface="Times New Roman" panose="02020603050405020304" pitchFamily="18" charset="0"/>
              </a:rPr>
              <a:t>Crime Data Analysis of Ontario Cities (2021-2024)</a:t>
            </a:r>
            <a:endParaRPr lang="en-US" sz="50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AF1AC3-5C16-28D8-1C78-B8FADB8F83C2}"/>
              </a:ext>
            </a:extLst>
          </p:cNvPr>
          <p:cNvSpPr>
            <a:spLocks noGrp="1"/>
          </p:cNvSpPr>
          <p:nvPr>
            <p:ph type="subTitle" idx="1"/>
          </p:nvPr>
        </p:nvSpPr>
        <p:spPr>
          <a:xfrm>
            <a:off x="9413966" y="4515669"/>
            <a:ext cx="2621280" cy="1989634"/>
          </a:xfrm>
        </p:spPr>
        <p:txBody>
          <a:bodyPr>
            <a:noAutofit/>
          </a:bodyPr>
          <a:lstStyle/>
          <a:p>
            <a:pPr algn="l">
              <a:lnSpc>
                <a:spcPct val="110000"/>
              </a:lnSpc>
            </a:pPr>
            <a:r>
              <a:rPr lang="en-US" sz="1200" dirty="0">
                <a:solidFill>
                  <a:srgbClr val="FFFFFF"/>
                </a:solidFill>
              </a:rPr>
              <a:t>Presented by : </a:t>
            </a:r>
          </a:p>
          <a:p>
            <a:pPr algn="l">
              <a:lnSpc>
                <a:spcPct val="110000"/>
              </a:lnSpc>
            </a:pPr>
            <a:r>
              <a:rPr lang="en-US" sz="1200" dirty="0">
                <a:solidFill>
                  <a:srgbClr val="FFFFFF"/>
                </a:solidFill>
              </a:rPr>
              <a:t>Sakshi Sandeep Salvi</a:t>
            </a:r>
          </a:p>
          <a:p>
            <a:pPr algn="l">
              <a:lnSpc>
                <a:spcPct val="110000"/>
              </a:lnSpc>
            </a:pPr>
            <a:r>
              <a:rPr lang="en-US" sz="1200" dirty="0" err="1">
                <a:solidFill>
                  <a:srgbClr val="FFFFFF"/>
                </a:solidFill>
              </a:rPr>
              <a:t>Nitigya</a:t>
            </a:r>
            <a:r>
              <a:rPr lang="en-US" sz="1200" dirty="0">
                <a:solidFill>
                  <a:srgbClr val="FFFFFF"/>
                </a:solidFill>
              </a:rPr>
              <a:t> Vasudev</a:t>
            </a:r>
          </a:p>
          <a:p>
            <a:pPr algn="l">
              <a:lnSpc>
                <a:spcPct val="110000"/>
              </a:lnSpc>
            </a:pPr>
            <a:r>
              <a:rPr lang="en-US" sz="1200" dirty="0" err="1">
                <a:solidFill>
                  <a:srgbClr val="FFFFFF"/>
                </a:solidFill>
              </a:rPr>
              <a:t>Mitali</a:t>
            </a:r>
            <a:r>
              <a:rPr lang="en-US" sz="1200" dirty="0">
                <a:solidFill>
                  <a:srgbClr val="FFFFFF"/>
                </a:solidFill>
              </a:rPr>
              <a:t> Sharma</a:t>
            </a:r>
          </a:p>
          <a:p>
            <a:pPr algn="l">
              <a:lnSpc>
                <a:spcPct val="110000"/>
              </a:lnSpc>
            </a:pPr>
            <a:r>
              <a:rPr lang="en-US" sz="1200" dirty="0">
                <a:solidFill>
                  <a:srgbClr val="FFFFFF"/>
                </a:solidFill>
              </a:rPr>
              <a:t>Umang Sehgal</a:t>
            </a:r>
          </a:p>
          <a:p>
            <a:pPr algn="l">
              <a:lnSpc>
                <a:spcPct val="110000"/>
              </a:lnSpc>
            </a:pPr>
            <a:r>
              <a:rPr lang="en-US" sz="1200" dirty="0">
                <a:solidFill>
                  <a:srgbClr val="FFFFFF"/>
                </a:solidFill>
              </a:rPr>
              <a:t>Prince Choudhary</a:t>
            </a:r>
          </a:p>
        </p:txBody>
      </p:sp>
    </p:spTree>
    <p:extLst>
      <p:ext uri="{BB962C8B-B14F-4D97-AF65-F5344CB8AC3E}">
        <p14:creationId xmlns:p14="http://schemas.microsoft.com/office/powerpoint/2010/main" val="20250422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0C67-0DD2-39E1-343C-8982D599B489}"/>
              </a:ext>
            </a:extLst>
          </p:cNvPr>
          <p:cNvSpPr>
            <a:spLocks noGrp="1"/>
          </p:cNvSpPr>
          <p:nvPr>
            <p:ph type="title"/>
          </p:nvPr>
        </p:nvSpPr>
        <p:spPr/>
        <p:txBody>
          <a:bodyPr/>
          <a:lstStyle/>
          <a:p>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Statistical Inference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7768187-E100-8AE4-77AD-E466146B22F1}"/>
              </a:ext>
            </a:extLst>
          </p:cNvPr>
          <p:cNvSpPr>
            <a:spLocks noGrp="1"/>
          </p:cNvSpPr>
          <p:nvPr>
            <p:ph idx="1"/>
          </p:nvPr>
        </p:nvSpPr>
        <p:spPr>
          <a:xfrm>
            <a:off x="612647" y="2769326"/>
            <a:ext cx="10653579" cy="3540034"/>
          </a:xfrm>
        </p:spPr>
        <p:txBody>
          <a:bodyPr>
            <a:normAutofit fontScale="92500" lnSpcReduction="20000"/>
          </a:bodyPr>
          <a:lstStyle/>
          <a:p>
            <a:pPr marL="0" indent="0">
              <a:lnSpc>
                <a:spcPct val="100000"/>
              </a:lnSpc>
              <a:buNone/>
            </a:pPr>
            <a:r>
              <a:rPr lang="en-US" sz="1500" b="1" dirty="0">
                <a:latin typeface="Times New Roman" panose="02020603050405020304" pitchFamily="18" charset="0"/>
                <a:cs typeface="Times New Roman" panose="02020603050405020304" pitchFamily="18" charset="0"/>
              </a:rPr>
              <a:t>Hypothesis</a:t>
            </a:r>
          </a:p>
          <a:p>
            <a:pPr marL="0" indent="0">
              <a:lnSpc>
                <a:spcPct val="100000"/>
              </a:lnSpc>
              <a:buNone/>
            </a:pPr>
            <a:r>
              <a:rPr lang="en-CA" sz="1500" dirty="0">
                <a:effectLst/>
                <a:latin typeface="Times New Roman" panose="02020603050405020304" pitchFamily="18" charset="0"/>
                <a:ea typeface="Times New Roman" panose="02020603050405020304" pitchFamily="18" charset="0"/>
                <a:cs typeface="Times New Roman" panose="02020603050405020304" pitchFamily="18" charset="0"/>
              </a:rPr>
              <a:t>Is there a significant difference in crime between Toronto and Windsor?</a:t>
            </a:r>
          </a:p>
          <a:p>
            <a:pPr marL="0" indent="0">
              <a:lnSpc>
                <a:spcPct val="100000"/>
              </a:lnSpc>
              <a:buNone/>
            </a:pPr>
            <a:r>
              <a:rPr lang="en-CA" sz="1500" b="1" dirty="0">
                <a:latin typeface="Times New Roman" panose="02020603050405020304" pitchFamily="18" charset="0"/>
                <a:cs typeface="Times New Roman" panose="02020603050405020304" pitchFamily="18" charset="0"/>
              </a:rPr>
              <a:t>Method: Independent Samples t-Test</a:t>
            </a:r>
          </a:p>
          <a:p>
            <a:pPr>
              <a:lnSpc>
                <a:spcPct val="100000"/>
              </a:lnSpc>
              <a:buFont typeface="Arial" panose="020B0604020202020204" pitchFamily="34" charset="0"/>
              <a:buChar char="•"/>
            </a:pPr>
            <a:r>
              <a:rPr lang="en-CA" sz="1500" dirty="0">
                <a:latin typeface="Times New Roman" panose="02020603050405020304" pitchFamily="18" charset="0"/>
                <a:cs typeface="Times New Roman" panose="02020603050405020304" pitchFamily="18" charset="0"/>
              </a:rPr>
              <a:t>Compared actual incident values between Toronto and Windsor</a:t>
            </a:r>
          </a:p>
          <a:p>
            <a:pPr>
              <a:lnSpc>
                <a:spcPct val="100000"/>
              </a:lnSpc>
              <a:buFont typeface="Arial" panose="020B0604020202020204" pitchFamily="34" charset="0"/>
              <a:buChar char="•"/>
            </a:pPr>
            <a:r>
              <a:rPr lang="en-CA" sz="1500" b="1" dirty="0">
                <a:latin typeface="Times New Roman" panose="02020603050405020304" pitchFamily="18" charset="0"/>
                <a:cs typeface="Times New Roman" panose="02020603050405020304" pitchFamily="18" charset="0"/>
              </a:rPr>
              <a:t>t-statistic:</a:t>
            </a:r>
            <a:r>
              <a:rPr lang="en-CA" sz="1500" dirty="0">
                <a:latin typeface="Times New Roman" panose="02020603050405020304" pitchFamily="18" charset="0"/>
                <a:cs typeface="Times New Roman" panose="02020603050405020304" pitchFamily="18" charset="0"/>
              </a:rPr>
              <a:t> 2.1115</a:t>
            </a:r>
          </a:p>
          <a:p>
            <a:pPr>
              <a:lnSpc>
                <a:spcPct val="100000"/>
              </a:lnSpc>
              <a:buFont typeface="Arial" panose="020B0604020202020204" pitchFamily="34" charset="0"/>
              <a:buChar char="•"/>
            </a:pPr>
            <a:r>
              <a:rPr lang="en-CA" sz="1500" b="1" dirty="0">
                <a:latin typeface="Times New Roman" panose="02020603050405020304" pitchFamily="18" charset="0"/>
                <a:cs typeface="Times New Roman" panose="02020603050405020304" pitchFamily="18" charset="0"/>
              </a:rPr>
              <a:t>p-value:</a:t>
            </a:r>
            <a:r>
              <a:rPr lang="en-CA" sz="1500" dirty="0">
                <a:latin typeface="Times New Roman" panose="02020603050405020304" pitchFamily="18" charset="0"/>
                <a:cs typeface="Times New Roman" panose="02020603050405020304" pitchFamily="18" charset="0"/>
              </a:rPr>
              <a:t> 0.0329</a:t>
            </a:r>
          </a:p>
          <a:p>
            <a:pPr marL="0" indent="0">
              <a:lnSpc>
                <a:spcPct val="100000"/>
              </a:lnSpc>
              <a:buNone/>
            </a:pPr>
            <a:r>
              <a:rPr lang="en-CA" sz="1500" b="1" dirty="0">
                <a:latin typeface="Times New Roman" panose="02020603050405020304" pitchFamily="18" charset="0"/>
                <a:cs typeface="Times New Roman" panose="02020603050405020304" pitchFamily="18" charset="0"/>
              </a:rPr>
              <a:t>Result</a:t>
            </a:r>
          </a:p>
          <a:p>
            <a:pPr>
              <a:lnSpc>
                <a:spcPct val="100000"/>
              </a:lnSpc>
            </a:pPr>
            <a:r>
              <a:rPr lang="en-CA" sz="1500" b="1" dirty="0">
                <a:latin typeface="Times New Roman" panose="02020603050405020304" pitchFamily="18" charset="0"/>
                <a:cs typeface="Times New Roman" panose="02020603050405020304" pitchFamily="18" charset="0"/>
              </a:rPr>
              <a:t>p &lt; 0.05</a:t>
            </a:r>
            <a:r>
              <a:rPr lang="en-CA" sz="1500" dirty="0">
                <a:latin typeface="Times New Roman" panose="02020603050405020304" pitchFamily="18" charset="0"/>
                <a:cs typeface="Times New Roman" panose="02020603050405020304" pitchFamily="18" charset="0"/>
              </a:rPr>
              <a:t> → Statistically significant difference</a:t>
            </a:r>
          </a:p>
          <a:p>
            <a:pPr marL="0" indent="0">
              <a:buNone/>
            </a:pPr>
            <a:r>
              <a:rPr lang="en-CA" sz="1500" b="1" dirty="0">
                <a:effectLst/>
                <a:latin typeface="Times New Roman" panose="02020603050405020304" pitchFamily="18" charset="0"/>
                <a:ea typeface="Times New Roman" panose="02020603050405020304" pitchFamily="18" charset="0"/>
                <a:cs typeface="Times New Roman" panose="02020603050405020304" pitchFamily="18" charset="0"/>
              </a:rPr>
              <a:t>Insights</a:t>
            </a:r>
          </a:p>
          <a:p>
            <a:pPr marL="0" indent="0">
              <a:buNone/>
            </a:pPr>
            <a:r>
              <a:rPr lang="en-CA" sz="1500" dirty="0">
                <a:latin typeface="Times New Roman" panose="02020603050405020304" pitchFamily="18" charset="0"/>
                <a:cs typeface="Times New Roman" panose="02020603050405020304" pitchFamily="18" charset="0"/>
              </a:rPr>
              <a:t>The hypothesis test reveals a statistically significant difference in crime levels between Toronto and Windsor (p = 0.0329). This confirms that Toronto's higher crime rate is not due to chance but is meaningfully greater. The result suggests systemic or environmental factors contributing to elevated crime in Toronto that may not be present in Windsor.</a:t>
            </a:r>
          </a:p>
          <a:p>
            <a:pPr marL="0" indent="0">
              <a:buNone/>
            </a:pPr>
            <a:endParaRPr lang="en-CA"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072DC024-5946-59DB-90D0-888EB831D0C2}"/>
              </a:ext>
            </a:extLst>
          </p:cNvPr>
          <p:cNvPicPr>
            <a:picLocks noChangeAspect="1"/>
          </p:cNvPicPr>
          <p:nvPr/>
        </p:nvPicPr>
        <p:blipFill>
          <a:blip r:embed="rId2"/>
          <a:stretch>
            <a:fillRect/>
          </a:stretch>
        </p:blipFill>
        <p:spPr>
          <a:xfrm>
            <a:off x="4953598" y="1453587"/>
            <a:ext cx="1971675" cy="514350"/>
          </a:xfrm>
          <a:prstGeom prst="rect">
            <a:avLst/>
          </a:prstGeom>
        </p:spPr>
      </p:pic>
      <p:pic>
        <p:nvPicPr>
          <p:cNvPr id="5" name="Picture 4">
            <a:extLst>
              <a:ext uri="{FF2B5EF4-FFF2-40B4-BE49-F238E27FC236}">
                <a16:creationId xmlns:a16="http://schemas.microsoft.com/office/drawing/2014/main" id="{085992E2-EC5E-60EA-86BA-79A3E7B99E4B}"/>
              </a:ext>
            </a:extLst>
          </p:cNvPr>
          <p:cNvPicPr>
            <a:picLocks noChangeAspect="1"/>
          </p:cNvPicPr>
          <p:nvPr/>
        </p:nvPicPr>
        <p:blipFill>
          <a:blip r:embed="rId3"/>
          <a:stretch>
            <a:fillRect/>
          </a:stretch>
        </p:blipFill>
        <p:spPr>
          <a:xfrm>
            <a:off x="2448522" y="2124403"/>
            <a:ext cx="6981825" cy="438150"/>
          </a:xfrm>
          <a:prstGeom prst="rect">
            <a:avLst/>
          </a:prstGeom>
        </p:spPr>
      </p:pic>
    </p:spTree>
    <p:extLst>
      <p:ext uri="{BB962C8B-B14F-4D97-AF65-F5344CB8AC3E}">
        <p14:creationId xmlns:p14="http://schemas.microsoft.com/office/powerpoint/2010/main" val="106809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354B-15A9-FDF1-DE64-B7418E5AA1D8}"/>
              </a:ext>
            </a:extLst>
          </p:cNvPr>
          <p:cNvSpPr>
            <a:spLocks noGrp="1"/>
          </p:cNvSpPr>
          <p:nvPr>
            <p:ph type="title"/>
          </p:nvPr>
        </p:nvSpPr>
        <p:spPr/>
        <p:txBody>
          <a:bodyPr/>
          <a:lstStyle/>
          <a:p>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Regression &amp; Predictive Modelling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9B0860-0C5A-D82A-1E75-853648B4E540}"/>
              </a:ext>
            </a:extLst>
          </p:cNvPr>
          <p:cNvSpPr>
            <a:spLocks noGrp="1"/>
          </p:cNvSpPr>
          <p:nvPr>
            <p:ph idx="1"/>
          </p:nvPr>
        </p:nvSpPr>
        <p:spPr>
          <a:xfrm>
            <a:off x="5860868" y="1715532"/>
            <a:ext cx="5405357" cy="4593828"/>
          </a:xfrm>
        </p:spPr>
        <p:txBody>
          <a:bodyPr>
            <a:normAutofit fontScale="70000" lnSpcReduction="20000"/>
          </a:bodyPr>
          <a:lstStyle/>
          <a:p>
            <a:pPr marL="0" indent="0">
              <a:buNone/>
            </a:pPr>
            <a:r>
              <a:rPr lang="en-CA" b="1" dirty="0">
                <a:latin typeface="Times New Roman" panose="02020603050405020304" pitchFamily="18" charset="0"/>
                <a:cs typeface="Times New Roman" panose="02020603050405020304" pitchFamily="18" charset="0"/>
              </a:rPr>
              <a:t>Linear Regression</a:t>
            </a:r>
          </a:p>
          <a:p>
            <a:pPr>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R² = -96.01</a:t>
            </a:r>
            <a:r>
              <a:rPr lang="en-CA" dirty="0">
                <a:latin typeface="Times New Roman" panose="02020603050405020304" pitchFamily="18" charset="0"/>
                <a:cs typeface="Times New Roman" panose="02020603050405020304" pitchFamily="18" charset="0"/>
              </a:rPr>
              <a:t> → Model fit is extremely poor</a:t>
            </a:r>
          </a:p>
          <a:p>
            <a:pPr>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RMSE = 14,951</a:t>
            </a:r>
            <a:endParaRPr lang="en-CA"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Struggled to handle categorical variables like </a:t>
            </a:r>
            <a:r>
              <a:rPr lang="en-CA" i="1" dirty="0">
                <a:latin typeface="Times New Roman" panose="02020603050405020304" pitchFamily="18" charset="0"/>
                <a:cs typeface="Times New Roman" panose="02020603050405020304" pitchFamily="18" charset="0"/>
              </a:rPr>
              <a:t>City</a:t>
            </a:r>
            <a:r>
              <a:rPr lang="en-CA" dirty="0">
                <a:latin typeface="Times New Roman" panose="02020603050405020304" pitchFamily="18" charset="0"/>
                <a:cs typeface="Times New Roman" panose="02020603050405020304" pitchFamily="18" charset="0"/>
              </a:rPr>
              <a:t> and </a:t>
            </a:r>
            <a:r>
              <a:rPr lang="en-CA" i="1" dirty="0">
                <a:latin typeface="Times New Roman" panose="02020603050405020304" pitchFamily="18" charset="0"/>
                <a:cs typeface="Times New Roman" panose="02020603050405020304" pitchFamily="18" charset="0"/>
              </a:rPr>
              <a:t>Violations</a:t>
            </a:r>
            <a:endParaRPr lang="en-CA"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Prediction: </a:t>
            </a:r>
            <a:r>
              <a:rPr lang="en-CA" b="1" dirty="0">
                <a:latin typeface="Times New Roman" panose="02020603050405020304" pitchFamily="18" charset="0"/>
                <a:cs typeface="Times New Roman" panose="02020603050405020304" pitchFamily="18" charset="0"/>
              </a:rPr>
              <a:t>33,093 incidents</a:t>
            </a:r>
            <a:r>
              <a:rPr lang="en-CA" dirty="0">
                <a:latin typeface="Times New Roman" panose="02020603050405020304" pitchFamily="18" charset="0"/>
                <a:cs typeface="Times New Roman" panose="02020603050405020304" pitchFamily="18" charset="0"/>
              </a:rPr>
              <a:t> for Toronto, 2024 (Assault level 1)</a:t>
            </a:r>
          </a:p>
          <a:p>
            <a:pPr marL="0" indent="0">
              <a:buNone/>
            </a:pPr>
            <a:r>
              <a:rPr lang="en-CA" b="1" dirty="0">
                <a:latin typeface="Times New Roman" panose="02020603050405020304" pitchFamily="18" charset="0"/>
                <a:cs typeface="Times New Roman" panose="02020603050405020304" pitchFamily="18" charset="0"/>
              </a:rPr>
              <a:t>Random Forest Regression</a:t>
            </a:r>
          </a:p>
          <a:p>
            <a:pPr>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R² = 0.944</a:t>
            </a:r>
            <a:r>
              <a:rPr lang="en-CA" dirty="0">
                <a:latin typeface="Times New Roman" panose="02020603050405020304" pitchFamily="18" charset="0"/>
                <a:cs typeface="Times New Roman" panose="02020603050405020304" pitchFamily="18" charset="0"/>
              </a:rPr>
              <a:t> → Strong predictive performance</a:t>
            </a:r>
          </a:p>
          <a:p>
            <a:pPr>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RMSE = 360.43</a:t>
            </a:r>
            <a:endParaRPr lang="en-CA"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Effectively captured nonlinear relationships</a:t>
            </a:r>
          </a:p>
          <a:p>
            <a:pPr>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Prediction: </a:t>
            </a:r>
            <a:r>
              <a:rPr lang="en-CA" b="1" dirty="0">
                <a:latin typeface="Times New Roman" panose="02020603050405020304" pitchFamily="18" charset="0"/>
                <a:cs typeface="Times New Roman" panose="02020603050405020304" pitchFamily="18" charset="0"/>
              </a:rPr>
              <a:t>25,183 incidents</a:t>
            </a:r>
            <a:r>
              <a:rPr lang="en-CA" dirty="0">
                <a:latin typeface="Times New Roman" panose="02020603050405020304" pitchFamily="18" charset="0"/>
                <a:cs typeface="Times New Roman" panose="02020603050405020304" pitchFamily="18" charset="0"/>
              </a:rPr>
              <a:t> for the same input</a:t>
            </a:r>
          </a:p>
          <a:p>
            <a:pPr marL="0" indent="0">
              <a:buNone/>
            </a:pPr>
            <a:r>
              <a:rPr lang="en-CA" b="1" dirty="0">
                <a:latin typeface="Times New Roman" panose="02020603050405020304" pitchFamily="18" charset="0"/>
                <a:cs typeface="Times New Roman" panose="02020603050405020304" pitchFamily="18" charset="0"/>
              </a:rPr>
              <a:t>Key Insight</a:t>
            </a:r>
          </a:p>
          <a:p>
            <a:r>
              <a:rPr lang="en-CA" dirty="0">
                <a:latin typeface="Times New Roman" panose="02020603050405020304" pitchFamily="18" charset="0"/>
                <a:cs typeface="Times New Roman" panose="02020603050405020304" pitchFamily="18" charset="0"/>
              </a:rPr>
              <a:t>Random Forest outperformed Linear Regression significantly, making it a more reliable model for forecasting crime counts across city, year, and violation dimensions.</a:t>
            </a:r>
          </a:p>
          <a:p>
            <a:endParaRPr lang="en-US" dirty="0"/>
          </a:p>
        </p:txBody>
      </p:sp>
      <p:pic>
        <p:nvPicPr>
          <p:cNvPr id="4" name="Picture 3">
            <a:extLst>
              <a:ext uri="{FF2B5EF4-FFF2-40B4-BE49-F238E27FC236}">
                <a16:creationId xmlns:a16="http://schemas.microsoft.com/office/drawing/2014/main" id="{289BCC52-C03A-32E3-E7B2-17DB936A2485}"/>
              </a:ext>
            </a:extLst>
          </p:cNvPr>
          <p:cNvPicPr>
            <a:picLocks noChangeAspect="1"/>
          </p:cNvPicPr>
          <p:nvPr/>
        </p:nvPicPr>
        <p:blipFill>
          <a:blip r:embed="rId2"/>
          <a:stretch>
            <a:fillRect/>
          </a:stretch>
        </p:blipFill>
        <p:spPr>
          <a:xfrm>
            <a:off x="612648" y="2514011"/>
            <a:ext cx="4905375" cy="342900"/>
          </a:xfrm>
          <a:prstGeom prst="rect">
            <a:avLst/>
          </a:prstGeom>
        </p:spPr>
      </p:pic>
      <p:pic>
        <p:nvPicPr>
          <p:cNvPr id="5" name="Picture 4">
            <a:extLst>
              <a:ext uri="{FF2B5EF4-FFF2-40B4-BE49-F238E27FC236}">
                <a16:creationId xmlns:a16="http://schemas.microsoft.com/office/drawing/2014/main" id="{1141F210-40EA-610B-636D-5B9D8EAFE2AE}"/>
              </a:ext>
            </a:extLst>
          </p:cNvPr>
          <p:cNvPicPr>
            <a:picLocks noChangeAspect="1"/>
          </p:cNvPicPr>
          <p:nvPr/>
        </p:nvPicPr>
        <p:blipFill>
          <a:blip r:embed="rId3"/>
          <a:stretch>
            <a:fillRect/>
          </a:stretch>
        </p:blipFill>
        <p:spPr>
          <a:xfrm>
            <a:off x="1293685" y="2128499"/>
            <a:ext cx="3543300" cy="304800"/>
          </a:xfrm>
          <a:prstGeom prst="rect">
            <a:avLst/>
          </a:prstGeom>
        </p:spPr>
      </p:pic>
      <p:pic>
        <p:nvPicPr>
          <p:cNvPr id="6" name="Picture 5">
            <a:extLst>
              <a:ext uri="{FF2B5EF4-FFF2-40B4-BE49-F238E27FC236}">
                <a16:creationId xmlns:a16="http://schemas.microsoft.com/office/drawing/2014/main" id="{09E8F1C3-FBBC-D122-2F77-F66189579CB2}"/>
              </a:ext>
            </a:extLst>
          </p:cNvPr>
          <p:cNvPicPr>
            <a:picLocks noChangeAspect="1"/>
          </p:cNvPicPr>
          <p:nvPr/>
        </p:nvPicPr>
        <p:blipFill>
          <a:blip r:embed="rId4"/>
          <a:stretch>
            <a:fillRect/>
          </a:stretch>
        </p:blipFill>
        <p:spPr>
          <a:xfrm>
            <a:off x="1798510" y="3917447"/>
            <a:ext cx="2533650" cy="542925"/>
          </a:xfrm>
          <a:prstGeom prst="rect">
            <a:avLst/>
          </a:prstGeom>
        </p:spPr>
      </p:pic>
      <p:pic>
        <p:nvPicPr>
          <p:cNvPr id="7" name="Picture 6">
            <a:extLst>
              <a:ext uri="{FF2B5EF4-FFF2-40B4-BE49-F238E27FC236}">
                <a16:creationId xmlns:a16="http://schemas.microsoft.com/office/drawing/2014/main" id="{29B778C7-6FCD-0787-0040-89E189942D16}"/>
              </a:ext>
            </a:extLst>
          </p:cNvPr>
          <p:cNvPicPr>
            <a:picLocks noChangeAspect="1"/>
          </p:cNvPicPr>
          <p:nvPr/>
        </p:nvPicPr>
        <p:blipFill>
          <a:blip r:embed="rId5"/>
          <a:stretch>
            <a:fillRect/>
          </a:stretch>
        </p:blipFill>
        <p:spPr>
          <a:xfrm>
            <a:off x="1493710" y="4542406"/>
            <a:ext cx="3143250" cy="285750"/>
          </a:xfrm>
          <a:prstGeom prst="rect">
            <a:avLst/>
          </a:prstGeom>
        </p:spPr>
      </p:pic>
    </p:spTree>
    <p:extLst>
      <p:ext uri="{BB962C8B-B14F-4D97-AF65-F5344CB8AC3E}">
        <p14:creationId xmlns:p14="http://schemas.microsoft.com/office/powerpoint/2010/main" val="312880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65354B-15A9-FDF1-DE64-B7418E5AA1D8}"/>
              </a:ext>
            </a:extLst>
          </p:cNvPr>
          <p:cNvSpPr>
            <a:spLocks noGrp="1"/>
          </p:cNvSpPr>
          <p:nvPr>
            <p:ph type="title"/>
          </p:nvPr>
        </p:nvSpPr>
        <p:spPr>
          <a:xfrm>
            <a:off x="612648" y="603504"/>
            <a:ext cx="5862396" cy="971908"/>
          </a:xfrm>
        </p:spPr>
        <p:txBody>
          <a:bodyPr anchor="b">
            <a:normAutofit/>
          </a:bodyPr>
          <a:lstStyle/>
          <a:p>
            <a:pPr marL="0" indent="0">
              <a:buNone/>
            </a:pPr>
            <a:r>
              <a:rPr lang="en-US" dirty="0">
                <a:latin typeface="Times New Roman" panose="02020603050405020304" pitchFamily="18" charset="0"/>
                <a:ea typeface="Gelasio" pitchFamily="34" charset="-122"/>
                <a:cs typeface="Times New Roman" panose="02020603050405020304" pitchFamily="18" charset="0"/>
              </a:rPr>
              <a:t>Time Series Forecasting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9B0860-0C5A-D82A-1E75-853648B4E540}"/>
              </a:ext>
            </a:extLst>
          </p:cNvPr>
          <p:cNvSpPr>
            <a:spLocks noGrp="1"/>
          </p:cNvSpPr>
          <p:nvPr>
            <p:ph idx="1"/>
          </p:nvPr>
        </p:nvSpPr>
        <p:spPr>
          <a:xfrm>
            <a:off x="612648" y="1806766"/>
            <a:ext cx="5016971" cy="4502594"/>
          </a:xfrm>
        </p:spPr>
        <p:txBody>
          <a:bodyPr>
            <a:normAutofit/>
          </a:bodyPr>
          <a:lstStyle/>
          <a:p>
            <a:pPr marL="0" indent="0">
              <a:lnSpc>
                <a:spcPct val="110000"/>
              </a:lnSpc>
              <a:buNone/>
            </a:pPr>
            <a:r>
              <a:rPr lang="en-CA" sz="1500" b="1" dirty="0">
                <a:latin typeface="Times New Roman" panose="02020603050405020304" pitchFamily="18" charset="0"/>
                <a:cs typeface="Times New Roman" panose="02020603050405020304" pitchFamily="18" charset="0"/>
              </a:rPr>
              <a:t>Methodology</a:t>
            </a:r>
          </a:p>
          <a:p>
            <a:pPr>
              <a:lnSpc>
                <a:spcPct val="110000"/>
              </a:lnSpc>
              <a:buFont typeface="Arial" panose="020B0604020202020204" pitchFamily="34" charset="0"/>
              <a:buChar char="•"/>
            </a:pPr>
            <a:r>
              <a:rPr lang="en-CA" sz="1500" dirty="0">
                <a:latin typeface="Times New Roman" panose="02020603050405020304" pitchFamily="18" charset="0"/>
                <a:cs typeface="Times New Roman" panose="02020603050405020304" pitchFamily="18" charset="0"/>
              </a:rPr>
              <a:t>Applied </a:t>
            </a:r>
            <a:r>
              <a:rPr lang="en-CA" sz="1500" b="1" dirty="0">
                <a:latin typeface="Times New Roman" panose="02020603050405020304" pitchFamily="18" charset="0"/>
                <a:cs typeface="Times New Roman" panose="02020603050405020304" pitchFamily="18" charset="0"/>
              </a:rPr>
              <a:t>Exponential Smoothing</a:t>
            </a:r>
            <a:r>
              <a:rPr lang="en-CA" sz="1500" dirty="0">
                <a:latin typeface="Times New Roman" panose="02020603050405020304" pitchFamily="18" charset="0"/>
                <a:cs typeface="Times New Roman" panose="02020603050405020304" pitchFamily="18" charset="0"/>
              </a:rPr>
              <a:t> on yearly crime totals (2021–2024)</a:t>
            </a:r>
          </a:p>
          <a:p>
            <a:pPr>
              <a:lnSpc>
                <a:spcPct val="110000"/>
              </a:lnSpc>
              <a:buFont typeface="Arial" panose="020B0604020202020204" pitchFamily="34" charset="0"/>
              <a:buChar char="•"/>
            </a:pPr>
            <a:r>
              <a:rPr lang="en-CA" sz="1500" dirty="0">
                <a:latin typeface="Times New Roman" panose="02020603050405020304" pitchFamily="18" charset="0"/>
                <a:cs typeface="Times New Roman" panose="02020603050405020304" pitchFamily="18" charset="0"/>
              </a:rPr>
              <a:t>Used trend-based modelling to forecast crime volume</a:t>
            </a:r>
          </a:p>
          <a:p>
            <a:pPr marL="0" indent="0">
              <a:lnSpc>
                <a:spcPct val="110000"/>
              </a:lnSpc>
              <a:buNone/>
            </a:pPr>
            <a:r>
              <a:rPr lang="en-CA" sz="1500" b="1" dirty="0">
                <a:latin typeface="Times New Roman" panose="02020603050405020304" pitchFamily="18" charset="0"/>
                <a:cs typeface="Times New Roman" panose="02020603050405020304" pitchFamily="18" charset="0"/>
              </a:rPr>
              <a:t>Trend Insight</a:t>
            </a:r>
          </a:p>
          <a:p>
            <a:pPr>
              <a:lnSpc>
                <a:spcPct val="110000"/>
              </a:lnSpc>
              <a:buFont typeface="Arial" panose="020B0604020202020204" pitchFamily="34" charset="0"/>
              <a:buChar char="•"/>
            </a:pPr>
            <a:r>
              <a:rPr lang="en-CA" sz="1500" dirty="0">
                <a:latin typeface="Times New Roman" panose="02020603050405020304" pitchFamily="18" charset="0"/>
                <a:cs typeface="Times New Roman" panose="02020603050405020304" pitchFamily="18" charset="0"/>
              </a:rPr>
              <a:t>A clear </a:t>
            </a:r>
            <a:r>
              <a:rPr lang="en-CA" sz="1500" b="1" dirty="0">
                <a:latin typeface="Times New Roman" panose="02020603050405020304" pitchFamily="18" charset="0"/>
                <a:cs typeface="Times New Roman" panose="02020603050405020304" pitchFamily="18" charset="0"/>
              </a:rPr>
              <a:t>upward trend</a:t>
            </a:r>
            <a:r>
              <a:rPr lang="en-CA" sz="1500" dirty="0">
                <a:latin typeface="Times New Roman" panose="02020603050405020304" pitchFamily="18" charset="0"/>
                <a:cs typeface="Times New Roman" panose="02020603050405020304" pitchFamily="18" charset="0"/>
              </a:rPr>
              <a:t> is observed across 2021 to 2024</a:t>
            </a:r>
          </a:p>
          <a:p>
            <a:pPr>
              <a:lnSpc>
                <a:spcPct val="110000"/>
              </a:lnSpc>
              <a:buFont typeface="Arial" panose="020B0604020202020204" pitchFamily="34" charset="0"/>
              <a:buChar char="•"/>
            </a:pPr>
            <a:r>
              <a:rPr lang="en-CA" sz="1500" dirty="0">
                <a:latin typeface="Times New Roman" panose="02020603050405020304" pitchFamily="18" charset="0"/>
                <a:cs typeface="Times New Roman" panose="02020603050405020304" pitchFamily="18" charset="0"/>
              </a:rPr>
              <a:t>Indicates sustained growth in total reported crimes annually</a:t>
            </a:r>
          </a:p>
          <a:p>
            <a:pPr marL="0" indent="0">
              <a:lnSpc>
                <a:spcPct val="110000"/>
              </a:lnSpc>
              <a:buNone/>
            </a:pPr>
            <a:r>
              <a:rPr lang="en-CA" sz="1500" b="1" dirty="0">
                <a:latin typeface="Times New Roman" panose="02020603050405020304" pitchFamily="18" charset="0"/>
                <a:cs typeface="Times New Roman" panose="02020603050405020304" pitchFamily="18" charset="0"/>
              </a:rPr>
              <a:t>Forecast for 2025</a:t>
            </a:r>
          </a:p>
          <a:p>
            <a:pPr>
              <a:lnSpc>
                <a:spcPct val="110000"/>
              </a:lnSpc>
              <a:buFont typeface="Arial" panose="020B0604020202020204" pitchFamily="34" charset="0"/>
              <a:buChar char="•"/>
            </a:pPr>
            <a:r>
              <a:rPr lang="en-CA" sz="1500" b="1" dirty="0">
                <a:latin typeface="Times New Roman" panose="02020603050405020304" pitchFamily="18" charset="0"/>
                <a:cs typeface="Times New Roman" panose="02020603050405020304" pitchFamily="18" charset="0"/>
              </a:rPr>
              <a:t>Predicted Total Crimes</a:t>
            </a:r>
            <a:r>
              <a:rPr lang="en-CA" sz="1500" dirty="0">
                <a:latin typeface="Times New Roman" panose="02020603050405020304" pitchFamily="18" charset="0"/>
                <a:cs typeface="Times New Roman" panose="02020603050405020304" pitchFamily="18" charset="0"/>
              </a:rPr>
              <a:t>: </a:t>
            </a:r>
            <a:r>
              <a:rPr lang="en-CA" sz="1500" b="1" dirty="0">
                <a:latin typeface="Times New Roman" panose="02020603050405020304" pitchFamily="18" charset="0"/>
                <a:cs typeface="Times New Roman" panose="02020603050405020304" pitchFamily="18" charset="0"/>
              </a:rPr>
              <a:t>504,272 incidents</a:t>
            </a:r>
            <a:endParaRPr lang="en-CA" sz="1500" dirty="0">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CA" sz="1500" dirty="0">
                <a:latin typeface="Times New Roman" panose="02020603050405020304" pitchFamily="18" charset="0"/>
                <a:cs typeface="Times New Roman" panose="02020603050405020304" pitchFamily="18" charset="0"/>
              </a:rPr>
              <a:t>Suggests a further increase in 2025, reinforcing the need for preventive policy measures</a:t>
            </a:r>
          </a:p>
        </p:txBody>
      </p:sp>
      <p:pic>
        <p:nvPicPr>
          <p:cNvPr id="8" name="Picture 7" descr="A graph with a line going up&#10;&#10;Description automatically generated">
            <a:extLst>
              <a:ext uri="{FF2B5EF4-FFF2-40B4-BE49-F238E27FC236}">
                <a16:creationId xmlns:a16="http://schemas.microsoft.com/office/drawing/2014/main" id="{1FFF652F-E89C-B486-D890-9650A3C15D73}"/>
              </a:ext>
            </a:extLst>
          </p:cNvPr>
          <p:cNvPicPr>
            <a:picLocks noChangeAspect="1"/>
          </p:cNvPicPr>
          <p:nvPr/>
        </p:nvPicPr>
        <p:blipFill>
          <a:blip r:embed="rId2"/>
          <a:stretch>
            <a:fillRect/>
          </a:stretch>
        </p:blipFill>
        <p:spPr>
          <a:xfrm>
            <a:off x="5910505" y="1707614"/>
            <a:ext cx="5862396" cy="4252511"/>
          </a:xfrm>
          <a:prstGeom prst="rect">
            <a:avLst/>
          </a:prstGeom>
        </p:spPr>
      </p:pic>
    </p:spTree>
    <p:extLst>
      <p:ext uri="{BB962C8B-B14F-4D97-AF65-F5344CB8AC3E}">
        <p14:creationId xmlns:p14="http://schemas.microsoft.com/office/powerpoint/2010/main" val="366675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37B4-E36D-7FA4-3E1C-DA4C8BE17600}"/>
              </a:ext>
            </a:extLst>
          </p:cNvPr>
          <p:cNvSpPr>
            <a:spLocks noGrp="1"/>
          </p:cNvSpPr>
          <p:nvPr>
            <p:ph type="title"/>
          </p:nvPr>
        </p:nvSpPr>
        <p:spPr/>
        <p:txBody>
          <a:bodyPr/>
          <a:lstStyle/>
          <a:p>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193E10-7137-5287-D862-C670BF2BF091}"/>
              </a:ext>
            </a:extLst>
          </p:cNvPr>
          <p:cNvSpPr>
            <a:spLocks noGrp="1"/>
          </p:cNvSpPr>
          <p:nvPr>
            <p:ph idx="1"/>
          </p:nvPr>
        </p:nvSpPr>
        <p:spPr/>
        <p:txBody>
          <a:bodyPr/>
          <a:lstStyle/>
          <a:p>
            <a:pPr marL="0" indent="0" algn="ctr">
              <a:buNone/>
            </a:pPr>
            <a:r>
              <a:rPr lang="en-CA" dirty="0">
                <a:latin typeface="Times New Roman" panose="02020603050405020304" pitchFamily="18" charset="0"/>
                <a:cs typeface="Times New Roman" panose="02020603050405020304" pitchFamily="18" charset="0"/>
              </a:rPr>
              <a:t>The analysis of crime data from 2021 to 2024 across Ontario cities revealed that Toronto consistently had the highest crime levels, with assault and impaired driving as leading violations. Statistical testing confirmed that Toronto’s crime rate is significantly higher than Windsor’s, indicating real disparities in public safety. Predictive modelling showed that Random Forest Regression outperformed linear models, providing reliable forecasts, while time series analysis projected a continued rise in crime, estimating over 504,000 incidents in 2025. These insights highlight the need for targeted resource allocation in high-risk cities, proactive measures for top violations, and the integration of advanced analytics into crime prevention strategies to support data-driven policy and improve urban safety.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87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37B4-E36D-7FA4-3E1C-DA4C8BE17600}"/>
              </a:ext>
            </a:extLst>
          </p:cNvPr>
          <p:cNvSpPr>
            <a:spLocks noGrp="1"/>
          </p:cNvSpPr>
          <p:nvPr>
            <p:ph type="title"/>
          </p:nvPr>
        </p:nvSpPr>
        <p:spPr/>
        <p:txBody>
          <a:bodyPr/>
          <a:lstStyle/>
          <a:p>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193E10-7137-5287-D862-C670BF2BF091}"/>
              </a:ext>
            </a:extLst>
          </p:cNvPr>
          <p:cNvSpPr>
            <a:spLocks noGrp="1"/>
          </p:cNvSpPr>
          <p:nvPr>
            <p:ph idx="1"/>
          </p:nvPr>
        </p:nvSpPr>
        <p:spPr/>
        <p:txBody>
          <a:bodyPr/>
          <a:lstStyle/>
          <a:p>
            <a:pPr marL="0" indent="0">
              <a:buNone/>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Government of Canada, Statistics Canada. (2025, July 22). </a:t>
            </a:r>
            <a:r>
              <a:rPr lang="en-CA" sz="1800" i="1" dirty="0">
                <a:effectLst/>
                <a:latin typeface="Times New Roman" panose="02020603050405020304" pitchFamily="18" charset="0"/>
                <a:ea typeface="Times New Roman" panose="02020603050405020304" pitchFamily="18" charset="0"/>
                <a:cs typeface="Times New Roman" panose="02020603050405020304" pitchFamily="18" charset="0"/>
              </a:rPr>
              <a:t>Incident-based crime statistics, by detailed violations, Canada, provinces, territories, Census Metropolitan Areas and Canadian Forces Military Police</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u="sng" dirty="0">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https://www150.statcan.gc.ca/t1/tbl1/en/tv.action?pid=3510017701</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en-US" sz="1800" dirty="0">
                <a:solidFill>
                  <a:srgbClr val="272525"/>
                </a:solidFill>
                <a:latin typeface="Times New Roman" panose="02020603050405020304" pitchFamily="18" charset="0"/>
                <a:ea typeface="Lato" pitchFamily="34" charset="-122"/>
                <a:cs typeface="Times New Roman" panose="02020603050405020304" pitchFamily="18" charset="0"/>
              </a:rPr>
              <a:t>Data processed and cleaned in Python using Pandas, Matplotlib, Scikit-learn, and </a:t>
            </a:r>
            <a:r>
              <a:rPr lang="en-US" sz="1800" dirty="0" err="1">
                <a:solidFill>
                  <a:srgbClr val="272525"/>
                </a:solidFill>
                <a:latin typeface="Times New Roman" panose="02020603050405020304" pitchFamily="18" charset="0"/>
                <a:ea typeface="Lato" pitchFamily="34" charset="-122"/>
                <a:cs typeface="Times New Roman" panose="02020603050405020304" pitchFamily="18" charset="0"/>
              </a:rPr>
              <a:t>Statsmodels</a:t>
            </a:r>
            <a:endParaRPr lang="en-US" sz="18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548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453A7-E08C-B73A-F5A5-DC502F3EAE4A}"/>
              </a:ext>
            </a:extLst>
          </p:cNvPr>
          <p:cNvSpPr>
            <a:spLocks noGrp="1"/>
          </p:cNvSpPr>
          <p:nvPr>
            <p:ph type="title"/>
          </p:nvPr>
        </p:nvSpPr>
        <p:spPr>
          <a:xfrm>
            <a:off x="1524000" y="548640"/>
            <a:ext cx="9160475" cy="1132258"/>
          </a:xfrm>
        </p:spPr>
        <p:txBody>
          <a:bodyPr anchor="ctr">
            <a:normAutofit/>
          </a:bodyPr>
          <a:lstStyle/>
          <a:p>
            <a:pPr algn="ctr"/>
            <a:r>
              <a:rPr lang="en-IN">
                <a:latin typeface="Times New Roman" panose="02020603050405020304" pitchFamily="18" charset="0"/>
                <a:cs typeface="Times New Roman" panose="02020603050405020304" pitchFamily="18" charset="0"/>
              </a:rPr>
              <a:t>RACI Chart</a:t>
            </a:r>
            <a:endParaRPr lang="en-US">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5030C927-35DA-52E6-87D3-45DAF3C43153}"/>
              </a:ext>
            </a:extLst>
          </p:cNvPr>
          <p:cNvGraphicFramePr>
            <a:graphicFrameLocks noGrp="1"/>
          </p:cNvGraphicFramePr>
          <p:nvPr>
            <p:ph idx="1"/>
            <p:extLst>
              <p:ext uri="{D42A27DB-BD31-4B8C-83A1-F6EECF244321}">
                <p14:modId xmlns:p14="http://schemas.microsoft.com/office/powerpoint/2010/main" val="421418341"/>
              </p:ext>
            </p:extLst>
          </p:nvPr>
        </p:nvGraphicFramePr>
        <p:xfrm>
          <a:off x="930876" y="1828800"/>
          <a:ext cx="10335353" cy="3712685"/>
        </p:xfrm>
        <a:graphic>
          <a:graphicData uri="http://schemas.openxmlformats.org/drawingml/2006/table">
            <a:tbl>
              <a:tblPr firstRow="1" firstCol="1" bandRow="1"/>
              <a:tblGrid>
                <a:gridCol w="2434840">
                  <a:extLst>
                    <a:ext uri="{9D8B030D-6E8A-4147-A177-3AD203B41FA5}">
                      <a16:colId xmlns:a16="http://schemas.microsoft.com/office/drawing/2014/main" val="90193140"/>
                    </a:ext>
                  </a:extLst>
                </a:gridCol>
                <a:gridCol w="1598278">
                  <a:extLst>
                    <a:ext uri="{9D8B030D-6E8A-4147-A177-3AD203B41FA5}">
                      <a16:colId xmlns:a16="http://schemas.microsoft.com/office/drawing/2014/main" val="348290301"/>
                    </a:ext>
                  </a:extLst>
                </a:gridCol>
                <a:gridCol w="1448077">
                  <a:extLst>
                    <a:ext uri="{9D8B030D-6E8A-4147-A177-3AD203B41FA5}">
                      <a16:colId xmlns:a16="http://schemas.microsoft.com/office/drawing/2014/main" val="771274493"/>
                    </a:ext>
                  </a:extLst>
                </a:gridCol>
                <a:gridCol w="1637262">
                  <a:extLst>
                    <a:ext uri="{9D8B030D-6E8A-4147-A177-3AD203B41FA5}">
                      <a16:colId xmlns:a16="http://schemas.microsoft.com/office/drawing/2014/main" val="341505601"/>
                    </a:ext>
                  </a:extLst>
                </a:gridCol>
                <a:gridCol w="1657211">
                  <a:extLst>
                    <a:ext uri="{9D8B030D-6E8A-4147-A177-3AD203B41FA5}">
                      <a16:colId xmlns:a16="http://schemas.microsoft.com/office/drawing/2014/main" val="120912313"/>
                    </a:ext>
                  </a:extLst>
                </a:gridCol>
                <a:gridCol w="1559685">
                  <a:extLst>
                    <a:ext uri="{9D8B030D-6E8A-4147-A177-3AD203B41FA5}">
                      <a16:colId xmlns:a16="http://schemas.microsoft.com/office/drawing/2014/main" val="1780454239"/>
                    </a:ext>
                  </a:extLst>
                </a:gridCol>
              </a:tblGrid>
              <a:tr h="275818">
                <a:tc>
                  <a:txBody>
                    <a:bodyPr/>
                    <a:lstStyle/>
                    <a:p>
                      <a:pPr algn="l" fontAlgn="t">
                        <a:lnSpc>
                          <a:spcPct val="115000"/>
                        </a:lnSpc>
                        <a:buNone/>
                      </a:pPr>
                      <a:r>
                        <a:rPr lang="en-IN" sz="1200" b="1" i="0" u="none" strike="noStrike" kern="100" dirty="0">
                          <a:effectLst/>
                          <a:latin typeface="Times New Roman" panose="02020603050405020304" pitchFamily="18" charset="0"/>
                          <a:ea typeface="Times New Roman" panose="02020603050405020304" pitchFamily="18" charset="0"/>
                          <a:cs typeface="Times New Roman" panose="02020603050405020304" pitchFamily="18" charset="0"/>
                        </a:rPr>
                        <a:t>Task/Activity</a:t>
                      </a:r>
                      <a:endParaRPr lang="en-IN" sz="1800" b="0" i="0" u="none" strike="noStrike" dirty="0">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1"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Sakshi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1"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Mitali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1"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Nitigya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1"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Umang</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1"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Prince</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8299980"/>
                  </a:ext>
                </a:extLst>
              </a:tr>
              <a:tr h="275818">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Data Collection &amp; Cleaning</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5566883"/>
                  </a:ext>
                </a:extLst>
              </a:tr>
              <a:tr h="502047">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Exploratory Data Analysis (Descriptive Stats)</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58067"/>
                  </a:ext>
                </a:extLst>
              </a:tr>
              <a:tr h="275818">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Data Visualization</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049719"/>
                  </a:ext>
                </a:extLst>
              </a:tr>
              <a:tr h="502047">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Descriptive Data Mining (Clustering)</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58806"/>
                  </a:ext>
                </a:extLst>
              </a:tr>
              <a:tr h="275818">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Statistical Inference (t-tests)</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7139815"/>
                  </a:ext>
                </a:extLst>
              </a:tr>
              <a:tr h="275818">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Regression Modeling</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7497779"/>
                  </a:ext>
                </a:extLst>
              </a:tr>
              <a:tr h="275818">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Time Series Forecasting</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2242834"/>
                  </a:ext>
                </a:extLst>
              </a:tr>
              <a:tr h="502047">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Report Writing (Executive Summary, Conclusion)</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dirty="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dirty="0">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5052584"/>
                  </a:ext>
                </a:extLst>
              </a:tr>
              <a:tr h="275818">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PowerPoint Creation</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6208795"/>
                  </a:ext>
                </a:extLst>
              </a:tr>
              <a:tr h="275818">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Final Review &amp; Submission</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800" b="0" i="0" u="none" strike="noStrike">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buNone/>
                      </a:pPr>
                      <a:r>
                        <a:rPr lang="en-IN" sz="1200" b="0" i="0" u="none" strike="noStrike" kern="100" dirty="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1800" b="0" i="0" u="none" strike="noStrike" dirty="0">
                        <a:effectLst/>
                        <a:latin typeface="Times New Roman" panose="02020603050405020304" pitchFamily="18" charset="0"/>
                        <a:cs typeface="Times New Roman" panose="02020603050405020304" pitchFamily="18" charset="0"/>
                      </a:endParaRPr>
                    </a:p>
                  </a:txBody>
                  <a:tcPr marL="68142" marR="68142" marT="946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8151971"/>
                  </a:ext>
                </a:extLst>
              </a:tr>
            </a:tbl>
          </a:graphicData>
        </a:graphic>
      </p:graphicFrame>
      <p:sp>
        <p:nvSpPr>
          <p:cNvPr id="6" name="TextBox 5">
            <a:extLst>
              <a:ext uri="{FF2B5EF4-FFF2-40B4-BE49-F238E27FC236}">
                <a16:creationId xmlns:a16="http://schemas.microsoft.com/office/drawing/2014/main" id="{31706AB2-A7F7-EDB9-0CE2-01B89A75931B}"/>
              </a:ext>
            </a:extLst>
          </p:cNvPr>
          <p:cNvSpPr txBox="1"/>
          <p:nvPr/>
        </p:nvSpPr>
        <p:spPr>
          <a:xfrm>
            <a:off x="928323" y="5618974"/>
            <a:ext cx="10335353" cy="432041"/>
          </a:xfrm>
          <a:prstGeom prst="rect">
            <a:avLst/>
          </a:prstGeom>
          <a:noFill/>
        </p:spPr>
        <p:txBody>
          <a:bodyPr wrap="square">
            <a:spAutoFit/>
          </a:bodyPr>
          <a:lstStyle/>
          <a:p>
            <a:pPr algn="just">
              <a:lnSpc>
                <a:spcPct val="115000"/>
              </a:lnSpc>
            </a:pPr>
            <a:r>
              <a:rPr lang="en-IN" sz="1000" dirty="0">
                <a:effectLst/>
                <a:latin typeface="Times New Roman" panose="02020603050405020304" pitchFamily="18" charset="0"/>
                <a:ea typeface="Times New Roman" panose="02020603050405020304" pitchFamily="18" charset="0"/>
              </a:rPr>
              <a:t>Legend:</a:t>
            </a:r>
            <a:endParaRPr lang="en-CA" sz="1000" dirty="0">
              <a:effectLst/>
              <a:latin typeface="Times New Roman" panose="02020603050405020304" pitchFamily="18" charset="0"/>
              <a:ea typeface="Times New Roman" panose="02020603050405020304" pitchFamily="18" charset="0"/>
            </a:endParaRPr>
          </a:p>
          <a:p>
            <a:pPr lvl="0" algn="just">
              <a:lnSpc>
                <a:spcPct val="115000"/>
              </a:lnSpc>
              <a:buSzPts val="1000"/>
              <a:tabLst>
                <a:tab pos="457200" algn="l"/>
              </a:tabLst>
            </a:pPr>
            <a:r>
              <a:rPr lang="en-IN" sz="1000" dirty="0">
                <a:effectLst/>
                <a:latin typeface="Times New Roman" panose="02020603050405020304" pitchFamily="18" charset="0"/>
                <a:ea typeface="Times New Roman" panose="02020603050405020304" pitchFamily="18" charset="0"/>
              </a:rPr>
              <a:t>R = Responsible (executes the task)</a:t>
            </a:r>
            <a:r>
              <a:rPr lang="en-CA" sz="1000" dirty="0">
                <a:latin typeface="Times New Roman" panose="02020603050405020304" pitchFamily="18" charset="0"/>
                <a:ea typeface="Times New Roman" panose="02020603050405020304" pitchFamily="18" charset="0"/>
              </a:rPr>
              <a:t> | </a:t>
            </a:r>
            <a:r>
              <a:rPr lang="en-IN" sz="1000" dirty="0">
                <a:effectLst/>
                <a:latin typeface="Times New Roman" panose="02020603050405020304" pitchFamily="18" charset="0"/>
                <a:ea typeface="Times New Roman" panose="02020603050405020304" pitchFamily="18" charset="0"/>
              </a:rPr>
              <a:t>A = Accountable (final decision-maker)</a:t>
            </a:r>
            <a:r>
              <a:rPr lang="en-CA" sz="1000" dirty="0">
                <a:latin typeface="Times New Roman" panose="02020603050405020304" pitchFamily="18" charset="0"/>
                <a:ea typeface="Times New Roman" panose="02020603050405020304" pitchFamily="18" charset="0"/>
              </a:rPr>
              <a:t> | </a:t>
            </a:r>
            <a:r>
              <a:rPr lang="en-IN" sz="1000" dirty="0">
                <a:effectLst/>
                <a:latin typeface="Times New Roman" panose="02020603050405020304" pitchFamily="18" charset="0"/>
                <a:ea typeface="Times New Roman" panose="02020603050405020304" pitchFamily="18" charset="0"/>
              </a:rPr>
              <a:t>C = Consulted (provides input)</a:t>
            </a:r>
            <a:r>
              <a:rPr lang="en-CA" sz="1000" dirty="0">
                <a:latin typeface="Times New Roman" panose="02020603050405020304" pitchFamily="18" charset="0"/>
                <a:ea typeface="Times New Roman" panose="02020603050405020304" pitchFamily="18" charset="0"/>
              </a:rPr>
              <a:t> | </a:t>
            </a:r>
            <a:r>
              <a:rPr lang="en-IN" sz="1000" dirty="0">
                <a:effectLst/>
                <a:latin typeface="Times New Roman" panose="02020603050405020304" pitchFamily="18" charset="0"/>
                <a:ea typeface="Times New Roman" panose="02020603050405020304" pitchFamily="18" charset="0"/>
              </a:rPr>
              <a:t>I = Informed (kept updated)</a:t>
            </a:r>
            <a:endParaRPr lang="en-CA"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10053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7D122-47F2-E439-CFB8-E4EF9BD6A4C6}"/>
              </a:ext>
            </a:extLst>
          </p:cNvPr>
          <p:cNvSpPr>
            <a:spLocks noGrp="1"/>
          </p:cNvSpPr>
          <p:nvPr>
            <p:ph type="title"/>
          </p:nvPr>
        </p:nvSpPr>
        <p:spPr>
          <a:xfrm>
            <a:off x="5568534" y="603504"/>
            <a:ext cx="5916169" cy="784621"/>
          </a:xfrm>
        </p:spPr>
        <p:txBody>
          <a:bodyPr anchor="b">
            <a:normAutofit/>
          </a:bodyPr>
          <a:lstStyle/>
          <a:p>
            <a:r>
              <a:rPr lang="en-US" dirty="0">
                <a:latin typeface="Times New Roman" panose="02020603050405020304" pitchFamily="18" charset="0"/>
                <a:ea typeface="Gelasio" pitchFamily="34" charset="-122"/>
                <a:cs typeface="Times New Roman" panose="02020603050405020304" pitchFamily="18" charset="0"/>
              </a:rPr>
              <a:t>Executive Summary</a:t>
            </a:r>
            <a:endParaRPr lang="en-US" dirty="0">
              <a:latin typeface="Times New Roman" panose="02020603050405020304" pitchFamily="18" charset="0"/>
              <a:cs typeface="Times New Roman" panose="02020603050405020304" pitchFamily="18" charset="0"/>
            </a:endParaRPr>
          </a:p>
        </p:txBody>
      </p:sp>
      <p:pic>
        <p:nvPicPr>
          <p:cNvPr id="5" name="Picture 4" descr="Office building overlayed with stock market graphs">
            <a:extLst>
              <a:ext uri="{FF2B5EF4-FFF2-40B4-BE49-F238E27FC236}">
                <a16:creationId xmlns:a16="http://schemas.microsoft.com/office/drawing/2014/main" id="{ABB7904B-10BA-680D-D51C-9921B497A543}"/>
              </a:ext>
            </a:extLst>
          </p:cNvPr>
          <p:cNvPicPr>
            <a:picLocks noChangeAspect="1"/>
          </p:cNvPicPr>
          <p:nvPr/>
        </p:nvPicPr>
        <p:blipFill>
          <a:blip r:embed="rId2"/>
          <a:srcRect l="46810" r="5576"/>
          <a:stretch>
            <a:fillRect/>
          </a:stretch>
        </p:blipFill>
        <p:spPr>
          <a:xfrm>
            <a:off x="20" y="10"/>
            <a:ext cx="4910308" cy="6857990"/>
          </a:xfrm>
          <a:prstGeom prst="rect">
            <a:avLst/>
          </a:prstGeom>
        </p:spPr>
      </p:pic>
      <p:sp>
        <p:nvSpPr>
          <p:cNvPr id="3" name="Content Placeholder 2">
            <a:extLst>
              <a:ext uri="{FF2B5EF4-FFF2-40B4-BE49-F238E27FC236}">
                <a16:creationId xmlns:a16="http://schemas.microsoft.com/office/drawing/2014/main" id="{F5A79E3F-6F8A-0BD9-17F3-7353AE2D9AB6}"/>
              </a:ext>
            </a:extLst>
          </p:cNvPr>
          <p:cNvSpPr>
            <a:spLocks noGrp="1"/>
          </p:cNvSpPr>
          <p:nvPr>
            <p:ph idx="1"/>
          </p:nvPr>
        </p:nvSpPr>
        <p:spPr>
          <a:xfrm>
            <a:off x="5568533" y="1674564"/>
            <a:ext cx="5916169" cy="4634796"/>
          </a:xfrm>
        </p:spPr>
        <p:txBody>
          <a:bodyPr>
            <a:normAutofit/>
          </a:bodyPr>
          <a:lstStyle/>
          <a:p>
            <a:pPr marL="0" indent="0">
              <a:lnSpc>
                <a:spcPct val="110000"/>
              </a:lnSpc>
              <a:buNone/>
            </a:pPr>
            <a:r>
              <a:rPr lang="en-US" sz="1600" b="1" dirty="0">
                <a:latin typeface="Times New Roman" panose="02020603050405020304" pitchFamily="18" charset="0"/>
                <a:ea typeface="Gelasio" pitchFamily="34" charset="-122"/>
                <a:cs typeface="Times New Roman" panose="02020603050405020304" pitchFamily="18" charset="0"/>
              </a:rPr>
              <a:t>Purpose</a:t>
            </a:r>
            <a:endParaRPr lang="en-US" sz="1600" b="1" dirty="0">
              <a:latin typeface="Times New Roman" panose="02020603050405020304" pitchFamily="18" charset="0"/>
              <a:cs typeface="Times New Roman" panose="02020603050405020304" pitchFamily="18" charset="0"/>
            </a:endParaRPr>
          </a:p>
          <a:p>
            <a:pPr>
              <a:lnSpc>
                <a:spcPct val="110000"/>
              </a:lnSpc>
            </a:pPr>
            <a:r>
              <a:rPr lang="en-US" sz="1600" dirty="0">
                <a:latin typeface="Times New Roman" panose="02020603050405020304" pitchFamily="18" charset="0"/>
                <a:ea typeface="Lato" pitchFamily="34" charset="-122"/>
                <a:cs typeface="Times New Roman" panose="02020603050405020304" pitchFamily="18" charset="0"/>
              </a:rPr>
              <a:t>Analyze and forecast crime trends across 5 Ontario cities</a:t>
            </a:r>
            <a:endParaRPr lang="en-US" sz="1600" dirty="0">
              <a:latin typeface="Times New Roman" panose="02020603050405020304" pitchFamily="18" charset="0"/>
              <a:cs typeface="Times New Roman" panose="02020603050405020304" pitchFamily="18" charset="0"/>
            </a:endParaRPr>
          </a:p>
          <a:p>
            <a:pPr marL="0" indent="0">
              <a:lnSpc>
                <a:spcPct val="110000"/>
              </a:lnSpc>
              <a:buNone/>
            </a:pPr>
            <a:r>
              <a:rPr lang="en-US" sz="1600" b="1" dirty="0">
                <a:latin typeface="Times New Roman" panose="02020603050405020304" pitchFamily="18" charset="0"/>
                <a:ea typeface="Gelasio" pitchFamily="34" charset="-122"/>
                <a:cs typeface="Times New Roman" panose="02020603050405020304" pitchFamily="18" charset="0"/>
              </a:rPr>
              <a:t>Dataset</a:t>
            </a:r>
            <a:endParaRPr lang="en-US" sz="1600" b="1" dirty="0">
              <a:latin typeface="Times New Roman" panose="02020603050405020304" pitchFamily="18" charset="0"/>
              <a:cs typeface="Times New Roman" panose="02020603050405020304" pitchFamily="18" charset="0"/>
            </a:endParaRPr>
          </a:p>
          <a:p>
            <a:pPr>
              <a:lnSpc>
                <a:spcPct val="110000"/>
              </a:lnSpc>
            </a:pPr>
            <a:r>
              <a:rPr lang="en-US" sz="1600" dirty="0">
                <a:latin typeface="Times New Roman" panose="02020603050405020304" pitchFamily="18" charset="0"/>
                <a:ea typeface="Lato" pitchFamily="34" charset="-122"/>
                <a:cs typeface="Times New Roman" panose="02020603050405020304" pitchFamily="18" charset="0"/>
              </a:rPr>
              <a:t>Statistics Canada, filtered for actual incidents (2021–2024)</a:t>
            </a:r>
            <a:endParaRPr lang="en-US" sz="1600" dirty="0">
              <a:latin typeface="Times New Roman" panose="02020603050405020304" pitchFamily="18" charset="0"/>
              <a:cs typeface="Times New Roman" panose="02020603050405020304" pitchFamily="18" charset="0"/>
            </a:endParaRPr>
          </a:p>
          <a:p>
            <a:pPr marL="0" indent="0">
              <a:lnSpc>
                <a:spcPct val="110000"/>
              </a:lnSpc>
              <a:buNone/>
            </a:pPr>
            <a:r>
              <a:rPr lang="en-US" sz="1600" b="1" dirty="0">
                <a:latin typeface="Times New Roman" panose="02020603050405020304" pitchFamily="18" charset="0"/>
                <a:ea typeface="Gelasio" pitchFamily="34" charset="-122"/>
                <a:cs typeface="Times New Roman" panose="02020603050405020304" pitchFamily="18" charset="0"/>
              </a:rPr>
              <a:t>Techniques</a:t>
            </a:r>
            <a:endParaRPr lang="en-US" sz="1600" b="1" dirty="0">
              <a:latin typeface="Times New Roman" panose="02020603050405020304" pitchFamily="18" charset="0"/>
              <a:cs typeface="Times New Roman" panose="02020603050405020304" pitchFamily="18" charset="0"/>
            </a:endParaRPr>
          </a:p>
          <a:p>
            <a:pPr>
              <a:lnSpc>
                <a:spcPct val="110000"/>
              </a:lnSpc>
            </a:pPr>
            <a:r>
              <a:rPr lang="en-US" sz="1600" dirty="0">
                <a:latin typeface="Times New Roman" panose="02020603050405020304" pitchFamily="18" charset="0"/>
                <a:ea typeface="Lato" pitchFamily="34" charset="-122"/>
                <a:cs typeface="Times New Roman" panose="02020603050405020304" pitchFamily="18" charset="0"/>
              </a:rPr>
              <a:t>EDA, clustering, t-tests, regression, exponential smoothing</a:t>
            </a:r>
            <a:endParaRPr lang="en-US" sz="1600" dirty="0">
              <a:latin typeface="Times New Roman" panose="02020603050405020304" pitchFamily="18" charset="0"/>
              <a:cs typeface="Times New Roman" panose="02020603050405020304" pitchFamily="18" charset="0"/>
            </a:endParaRPr>
          </a:p>
          <a:p>
            <a:pPr marL="0" indent="0">
              <a:lnSpc>
                <a:spcPct val="110000"/>
              </a:lnSpc>
              <a:buNone/>
            </a:pPr>
            <a:r>
              <a:rPr lang="en-US" sz="1600" b="1" dirty="0">
                <a:latin typeface="Times New Roman" panose="02020603050405020304" pitchFamily="18" charset="0"/>
                <a:ea typeface="Gelasio" pitchFamily="34" charset="-122"/>
                <a:cs typeface="Times New Roman" panose="02020603050405020304" pitchFamily="18" charset="0"/>
              </a:rPr>
              <a:t>Key Findings</a:t>
            </a:r>
            <a:endParaRPr lang="en-US" sz="1600" b="1" dirty="0">
              <a:latin typeface="Times New Roman" panose="02020603050405020304" pitchFamily="18" charset="0"/>
              <a:cs typeface="Times New Roman" panose="02020603050405020304" pitchFamily="18" charset="0"/>
            </a:endParaRPr>
          </a:p>
          <a:p>
            <a:pPr>
              <a:lnSpc>
                <a:spcPct val="110000"/>
              </a:lnSpc>
            </a:pPr>
            <a:r>
              <a:rPr lang="en-US" sz="1600" dirty="0">
                <a:latin typeface="Times New Roman" panose="02020603050405020304" pitchFamily="18" charset="0"/>
                <a:ea typeface="Lato" pitchFamily="34" charset="-122"/>
                <a:cs typeface="Times New Roman" panose="02020603050405020304" pitchFamily="18" charset="0"/>
              </a:rPr>
              <a:t>Toronto reported the highest volume of crimes every year</a:t>
            </a:r>
            <a:endParaRPr lang="en-US" sz="1600" dirty="0">
              <a:latin typeface="Times New Roman" panose="02020603050405020304" pitchFamily="18" charset="0"/>
              <a:cs typeface="Times New Roman" panose="02020603050405020304" pitchFamily="18" charset="0"/>
            </a:endParaRPr>
          </a:p>
          <a:p>
            <a:pPr>
              <a:lnSpc>
                <a:spcPct val="110000"/>
              </a:lnSpc>
            </a:pPr>
            <a:r>
              <a:rPr lang="en-US" sz="1600" dirty="0">
                <a:latin typeface="Times New Roman" panose="02020603050405020304" pitchFamily="18" charset="0"/>
                <a:ea typeface="Lato" pitchFamily="34" charset="-122"/>
                <a:cs typeface="Times New Roman" panose="02020603050405020304" pitchFamily="18" charset="0"/>
              </a:rPr>
              <a:t>Guelph and Windsor consistently reported the lowest crime levels</a:t>
            </a:r>
          </a:p>
          <a:p>
            <a:pPr>
              <a:lnSpc>
                <a:spcPct val="110000"/>
              </a:lnSpc>
            </a:pPr>
            <a:r>
              <a:rPr lang="en-US" sz="1600" dirty="0">
                <a:latin typeface="Times New Roman" panose="02020603050405020304" pitchFamily="18" charset="0"/>
                <a:ea typeface="Lato" pitchFamily="34" charset="-122"/>
                <a:cs typeface="Times New Roman" panose="02020603050405020304" pitchFamily="18" charset="0"/>
              </a:rPr>
              <a:t>Crime levels are increasing year-over-year</a:t>
            </a:r>
            <a:endParaRPr lang="en-US" sz="1600" dirty="0">
              <a:latin typeface="Times New Roman" panose="02020603050405020304" pitchFamily="18" charset="0"/>
              <a:cs typeface="Times New Roman" panose="02020603050405020304" pitchFamily="18" charset="0"/>
            </a:endParaRPr>
          </a:p>
          <a:p>
            <a:pPr marL="0" indent="0">
              <a:lnSpc>
                <a:spcPct val="110000"/>
              </a:lnSpc>
              <a:buNone/>
            </a:pPr>
            <a:endParaRPr lang="en-US" sz="1500" dirty="0"/>
          </a:p>
          <a:p>
            <a:pPr>
              <a:lnSpc>
                <a:spcPct val="110000"/>
              </a:lnSpc>
            </a:pPr>
            <a:endParaRPr lang="en-US" sz="1500" dirty="0"/>
          </a:p>
        </p:txBody>
      </p:sp>
    </p:spTree>
    <p:extLst>
      <p:ext uri="{BB962C8B-B14F-4D97-AF65-F5344CB8AC3E}">
        <p14:creationId xmlns:p14="http://schemas.microsoft.com/office/powerpoint/2010/main" val="157498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5F3F-F34D-3B18-F3E5-46D8CB967A97}"/>
              </a:ext>
            </a:extLst>
          </p:cNvPr>
          <p:cNvSpPr>
            <a:spLocks noGrp="1"/>
          </p:cNvSpPr>
          <p:nvPr>
            <p:ph type="title"/>
          </p:nvPr>
        </p:nvSpPr>
        <p:spPr/>
        <p:txBody>
          <a:bodyPr/>
          <a:lstStyle/>
          <a:p>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Data Cleaning &amp; Preparation</a:t>
            </a:r>
            <a:br>
              <a:rPr lang="en-US" sz="3600" dirty="0"/>
            </a:br>
            <a:endParaRPr lang="en-US" dirty="0"/>
          </a:p>
        </p:txBody>
      </p:sp>
      <p:sp>
        <p:nvSpPr>
          <p:cNvPr id="3" name="Content Placeholder 2">
            <a:extLst>
              <a:ext uri="{FF2B5EF4-FFF2-40B4-BE49-F238E27FC236}">
                <a16:creationId xmlns:a16="http://schemas.microsoft.com/office/drawing/2014/main" id="{18FA575A-0B70-73E5-E2D8-ABD906F7A645}"/>
              </a:ext>
            </a:extLst>
          </p:cNvPr>
          <p:cNvSpPr>
            <a:spLocks noGrp="1"/>
          </p:cNvSpPr>
          <p:nvPr>
            <p:ph idx="1"/>
          </p:nvPr>
        </p:nvSpPr>
        <p:spPr>
          <a:xfrm>
            <a:off x="612648" y="1715532"/>
            <a:ext cx="4256408" cy="4593828"/>
          </a:xfrm>
        </p:spPr>
        <p:txBody>
          <a:bodyPr/>
          <a:lstStyle/>
          <a:p>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Selected only “Actual incidents” from the raw dataset</a:t>
            </a:r>
            <a:endParaRPr lang="en-US" sz="1600" dirty="0">
              <a:latin typeface="Times New Roman" panose="02020603050405020304" pitchFamily="18" charset="0"/>
              <a:cs typeface="Times New Roman" panose="02020603050405020304" pitchFamily="18" charset="0"/>
            </a:endParaRPr>
          </a:p>
          <a:p>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Handled missing values and cleaned irrelevant rows</a:t>
            </a:r>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solidFill>
                  <a:srgbClr val="312F2B"/>
                </a:solidFill>
                <a:latin typeface="Times New Roman" panose="02020603050405020304" pitchFamily="18" charset="0"/>
                <a:ea typeface="Gelasio" pitchFamily="34" charset="-122"/>
                <a:cs typeface="Times New Roman" panose="02020603050405020304" pitchFamily="18" charset="0"/>
              </a:rPr>
              <a:t>Final variables used</a:t>
            </a:r>
          </a:p>
          <a:p>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Year, City, Violations, Statistics, Value</a:t>
            </a:r>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solidFill>
                  <a:srgbClr val="312F2B"/>
                </a:solidFill>
                <a:latin typeface="Times New Roman" panose="02020603050405020304" pitchFamily="18" charset="0"/>
                <a:ea typeface="Gelasio" pitchFamily="34" charset="-122"/>
                <a:cs typeface="Times New Roman" panose="02020603050405020304" pitchFamily="18" charset="0"/>
              </a:rPr>
              <a:t>Preprocessing steps</a:t>
            </a:r>
            <a:endParaRPr lang="en-US" sz="1600" b="1" dirty="0">
              <a:latin typeface="Times New Roman" panose="02020603050405020304" pitchFamily="18" charset="0"/>
              <a:cs typeface="Times New Roman" panose="02020603050405020304" pitchFamily="18" charset="0"/>
            </a:endParaRPr>
          </a:p>
          <a:p>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One-hot encoding for categorical variables</a:t>
            </a:r>
            <a:endParaRPr lang="en-US" sz="1600" dirty="0">
              <a:latin typeface="Times New Roman" panose="02020603050405020304" pitchFamily="18" charset="0"/>
              <a:cs typeface="Times New Roman" panose="02020603050405020304" pitchFamily="18" charset="0"/>
            </a:endParaRPr>
          </a:p>
          <a:p>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Normalized numeric features for clustering</a:t>
            </a:r>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solidFill>
                  <a:srgbClr val="312F2B"/>
                </a:solidFill>
                <a:latin typeface="Times New Roman" panose="02020603050405020304" pitchFamily="18" charset="0"/>
                <a:ea typeface="Gelasio" pitchFamily="34" charset="-122"/>
                <a:cs typeface="Times New Roman" panose="02020603050405020304" pitchFamily="18" charset="0"/>
              </a:rPr>
              <a:t>Output</a:t>
            </a:r>
            <a:endParaRPr lang="en-US" sz="1600" b="1" dirty="0">
              <a:latin typeface="Times New Roman" panose="02020603050405020304" pitchFamily="18" charset="0"/>
              <a:cs typeface="Times New Roman" panose="02020603050405020304" pitchFamily="18" charset="0"/>
            </a:endParaRPr>
          </a:p>
          <a:p>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Clean, analysis-ready </a:t>
            </a:r>
            <a:r>
              <a:rPr lang="en-US" sz="1600" dirty="0" err="1">
                <a:solidFill>
                  <a:srgbClr val="272525"/>
                </a:solidFill>
                <a:latin typeface="Times New Roman" panose="02020603050405020304" pitchFamily="18" charset="0"/>
                <a:ea typeface="Lato" pitchFamily="34" charset="-122"/>
                <a:cs typeface="Times New Roman" panose="02020603050405020304" pitchFamily="18" charset="0"/>
              </a:rPr>
              <a:t>dataframe</a:t>
            </a:r>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 (</a:t>
            </a:r>
            <a:r>
              <a:rPr lang="en-US" sz="1600" dirty="0" err="1">
                <a:solidFill>
                  <a:srgbClr val="272525"/>
                </a:solidFill>
                <a:latin typeface="Times New Roman" panose="02020603050405020304" pitchFamily="18" charset="0"/>
                <a:ea typeface="Lato" pitchFamily="34" charset="-122"/>
                <a:cs typeface="Times New Roman" panose="02020603050405020304" pitchFamily="18" charset="0"/>
              </a:rPr>
              <a:t>CD_actual</a:t>
            </a:r>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8DB02D82-2C16-C615-61F3-7D1649FAC329}"/>
              </a:ext>
            </a:extLst>
          </p:cNvPr>
          <p:cNvPicPr>
            <a:picLocks noChangeAspect="1"/>
          </p:cNvPicPr>
          <p:nvPr/>
        </p:nvPicPr>
        <p:blipFill>
          <a:blip r:embed="rId2"/>
          <a:stretch>
            <a:fillRect/>
          </a:stretch>
        </p:blipFill>
        <p:spPr>
          <a:xfrm>
            <a:off x="5012274" y="2785076"/>
            <a:ext cx="6710298" cy="1662431"/>
          </a:xfrm>
          <a:prstGeom prst="rect">
            <a:avLst/>
          </a:prstGeom>
        </p:spPr>
      </p:pic>
    </p:spTree>
    <p:extLst>
      <p:ext uri="{BB962C8B-B14F-4D97-AF65-F5344CB8AC3E}">
        <p14:creationId xmlns:p14="http://schemas.microsoft.com/office/powerpoint/2010/main" val="203177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5F3F-F34D-3B18-F3E5-46D8CB967A97}"/>
              </a:ext>
            </a:extLst>
          </p:cNvPr>
          <p:cNvSpPr>
            <a:spLocks noGrp="1"/>
          </p:cNvSpPr>
          <p:nvPr>
            <p:ph type="title"/>
          </p:nvPr>
        </p:nvSpPr>
        <p:spPr>
          <a:xfrm>
            <a:off x="612648" y="548640"/>
            <a:ext cx="10653578" cy="931817"/>
          </a:xfrm>
        </p:spPr>
        <p:txBody>
          <a:bodyPr/>
          <a:lstStyle/>
          <a:p>
            <a:pPr marL="0" indent="0" algn="l">
              <a:lnSpc>
                <a:spcPts val="5550"/>
              </a:lnSpc>
              <a:buNone/>
            </a:pP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Descriptive Statistics</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FA575A-0B70-73E5-E2D8-ABD906F7A645}"/>
              </a:ext>
            </a:extLst>
          </p:cNvPr>
          <p:cNvSpPr>
            <a:spLocks noGrp="1"/>
          </p:cNvSpPr>
          <p:nvPr>
            <p:ph idx="1"/>
          </p:nvPr>
        </p:nvSpPr>
        <p:spPr>
          <a:xfrm>
            <a:off x="612648" y="1480457"/>
            <a:ext cx="4159650" cy="4828903"/>
          </a:xfrm>
        </p:spPr>
        <p:txBody>
          <a:bodyPr>
            <a:noAutofit/>
          </a:bodyPr>
          <a:lstStyle/>
          <a:p>
            <a:pPr marL="0" indent="0">
              <a:lnSpc>
                <a:spcPct val="100000"/>
              </a:lnSpc>
              <a:buNone/>
            </a:pPr>
            <a:r>
              <a:rPr lang="en-CA" sz="1400" b="1" dirty="0">
                <a:latin typeface="Times New Roman" panose="02020603050405020304" pitchFamily="18" charset="0"/>
                <a:cs typeface="Times New Roman" panose="02020603050405020304" pitchFamily="18" charset="0"/>
              </a:rPr>
              <a:t>Key Insights – </a:t>
            </a:r>
          </a:p>
          <a:p>
            <a:pPr marL="0" indent="0">
              <a:lnSpc>
                <a:spcPct val="100000"/>
              </a:lnSpc>
              <a:buNone/>
            </a:pPr>
            <a:r>
              <a:rPr lang="en-CA" sz="1400" b="1" dirty="0">
                <a:latin typeface="Times New Roman" panose="02020603050405020304" pitchFamily="18" charset="0"/>
                <a:cs typeface="Times New Roman" panose="02020603050405020304" pitchFamily="18" charset="0"/>
              </a:rPr>
              <a:t>Top Violations:</a:t>
            </a:r>
            <a:endParaRPr lang="en-CA" sz="14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CA" sz="1400" i="1" dirty="0">
                <a:latin typeface="Times New Roman" panose="02020603050405020304" pitchFamily="18" charset="0"/>
                <a:cs typeface="Times New Roman" panose="02020603050405020304" pitchFamily="18" charset="0"/>
              </a:rPr>
              <a:t>Assault, level 1</a:t>
            </a:r>
            <a:r>
              <a:rPr lang="en-CA" sz="1400" dirty="0">
                <a:latin typeface="Times New Roman" panose="02020603050405020304" pitchFamily="18" charset="0"/>
                <a:cs typeface="Times New Roman" panose="02020603050405020304" pitchFamily="18" charset="0"/>
              </a:rPr>
              <a:t> – highest avg (6,137), max 26,821</a:t>
            </a:r>
          </a:p>
          <a:p>
            <a:pPr>
              <a:lnSpc>
                <a:spcPct val="100000"/>
              </a:lnSpc>
              <a:buFont typeface="Arial" panose="020B0604020202020204" pitchFamily="34" charset="0"/>
              <a:buChar char="•"/>
            </a:pPr>
            <a:r>
              <a:rPr lang="en-CA" sz="1400" i="1" dirty="0">
                <a:latin typeface="Times New Roman" panose="02020603050405020304" pitchFamily="18" charset="0"/>
                <a:cs typeface="Times New Roman" panose="02020603050405020304" pitchFamily="18" charset="0"/>
              </a:rPr>
              <a:t>Sexual assault</a:t>
            </a:r>
            <a:r>
              <a:rPr lang="en-CA" sz="1400" dirty="0">
                <a:latin typeface="Times New Roman" panose="02020603050405020304" pitchFamily="18" charset="0"/>
                <a:cs typeface="Times New Roman" panose="02020603050405020304" pitchFamily="18" charset="0"/>
              </a:rPr>
              <a:t> &amp; </a:t>
            </a:r>
            <a:r>
              <a:rPr lang="en-CA" sz="1400" i="1" dirty="0">
                <a:latin typeface="Times New Roman" panose="02020603050405020304" pitchFamily="18" charset="0"/>
                <a:cs typeface="Times New Roman" panose="02020603050405020304" pitchFamily="18" charset="0"/>
              </a:rPr>
              <a:t>Robbery</a:t>
            </a:r>
            <a:r>
              <a:rPr lang="en-CA" sz="1400" dirty="0">
                <a:latin typeface="Times New Roman" panose="02020603050405020304" pitchFamily="18" charset="0"/>
                <a:cs typeface="Times New Roman" panose="02020603050405020304" pitchFamily="18" charset="0"/>
              </a:rPr>
              <a:t> – ~1,000+ avg incidents</a:t>
            </a:r>
          </a:p>
          <a:p>
            <a:pPr marL="0" indent="0">
              <a:lnSpc>
                <a:spcPct val="100000"/>
              </a:lnSpc>
              <a:buNone/>
            </a:pPr>
            <a:r>
              <a:rPr lang="en-CA" sz="1400" b="1" dirty="0">
                <a:latin typeface="Times New Roman" panose="02020603050405020304" pitchFamily="18" charset="0"/>
                <a:cs typeface="Times New Roman" panose="02020603050405020304" pitchFamily="18" charset="0"/>
              </a:rPr>
              <a:t>Low-Frequency Crimes:</a:t>
            </a:r>
            <a:endParaRPr lang="en-CA" sz="14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CA" sz="1400" i="1" dirty="0">
                <a:latin typeface="Times New Roman" panose="02020603050405020304" pitchFamily="18" charset="0"/>
                <a:cs typeface="Times New Roman" panose="02020603050405020304" pitchFamily="18" charset="0"/>
              </a:rPr>
              <a:t>Homicide</a:t>
            </a:r>
            <a:r>
              <a:rPr lang="en-CA" sz="1400" dirty="0">
                <a:latin typeface="Times New Roman" panose="02020603050405020304" pitchFamily="18" charset="0"/>
                <a:cs typeface="Times New Roman" panose="02020603050405020304" pitchFamily="18" charset="0"/>
              </a:rPr>
              <a:t>, </a:t>
            </a:r>
            <a:r>
              <a:rPr lang="en-CA" sz="1400" i="1" dirty="0">
                <a:latin typeface="Times New Roman" panose="02020603050405020304" pitchFamily="18" charset="0"/>
                <a:cs typeface="Times New Roman" panose="02020603050405020304" pitchFamily="18" charset="0"/>
              </a:rPr>
              <a:t>Attempted murder</a:t>
            </a:r>
            <a:r>
              <a:rPr lang="en-CA" sz="1400" dirty="0">
                <a:latin typeface="Times New Roman" panose="02020603050405020304" pitchFamily="18" charset="0"/>
                <a:cs typeface="Times New Roman" panose="02020603050405020304" pitchFamily="18" charset="0"/>
              </a:rPr>
              <a:t>, </a:t>
            </a:r>
            <a:r>
              <a:rPr lang="en-CA" sz="1400" i="1" dirty="0">
                <a:latin typeface="Times New Roman" panose="02020603050405020304" pitchFamily="18" charset="0"/>
                <a:cs typeface="Times New Roman" panose="02020603050405020304" pitchFamily="18" charset="0"/>
              </a:rPr>
              <a:t>Negligence causing death</a:t>
            </a:r>
            <a:r>
              <a:rPr lang="en-CA" sz="1400" dirty="0">
                <a:latin typeface="Times New Roman" panose="02020603050405020304" pitchFamily="18" charset="0"/>
                <a:cs typeface="Times New Roman" panose="02020603050405020304" pitchFamily="18" charset="0"/>
              </a:rPr>
              <a:t> – rare but serious</a:t>
            </a:r>
          </a:p>
          <a:p>
            <a:pPr marL="0" indent="0">
              <a:lnSpc>
                <a:spcPct val="100000"/>
              </a:lnSpc>
              <a:buNone/>
            </a:pPr>
            <a:r>
              <a:rPr lang="en-CA" sz="1400" b="1" dirty="0">
                <a:latin typeface="Times New Roman" panose="02020603050405020304" pitchFamily="18" charset="0"/>
                <a:cs typeface="Times New Roman" panose="02020603050405020304" pitchFamily="18" charset="0"/>
              </a:rPr>
              <a:t>Total Crime:</a:t>
            </a:r>
            <a:endParaRPr lang="en-CA" sz="14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Avg = 72,119 | Max = 304,082 (urban spike)</a:t>
            </a:r>
          </a:p>
          <a:p>
            <a:pPr marL="0" indent="0">
              <a:lnSpc>
                <a:spcPct val="100000"/>
              </a:lnSpc>
              <a:buNone/>
            </a:pPr>
            <a:r>
              <a:rPr lang="en-CA" sz="1400" b="1" dirty="0">
                <a:latin typeface="Times New Roman" panose="02020603050405020304" pitchFamily="18" charset="0"/>
                <a:cs typeface="Times New Roman" panose="02020603050405020304" pitchFamily="18" charset="0"/>
              </a:rPr>
              <a:t>Variability:</a:t>
            </a:r>
            <a:endParaRPr lang="en-CA" sz="14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High std </a:t>
            </a:r>
            <a:r>
              <a:rPr lang="en-CA" sz="1400" dirty="0" err="1">
                <a:latin typeface="Times New Roman" panose="02020603050405020304" pitchFamily="18" charset="0"/>
                <a:cs typeface="Times New Roman" panose="02020603050405020304" pitchFamily="18" charset="0"/>
              </a:rPr>
              <a:t>devs</a:t>
            </a:r>
            <a:r>
              <a:rPr lang="en-CA" sz="1400" dirty="0">
                <a:latin typeface="Times New Roman" panose="02020603050405020304" pitchFamily="18" charset="0"/>
                <a:cs typeface="Times New Roman" panose="02020603050405020304" pitchFamily="18" charset="0"/>
              </a:rPr>
              <a:t> = big city-wise differences</a:t>
            </a:r>
          </a:p>
          <a:p>
            <a:pPr>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Skewed distribution with major outliers</a:t>
            </a:r>
          </a:p>
          <a:p>
            <a:pPr marL="0" indent="0">
              <a:lnSpc>
                <a:spcPct val="100000"/>
              </a:lnSpc>
              <a:buNone/>
            </a:pPr>
            <a:r>
              <a:rPr lang="en-CA" sz="1400" b="1" dirty="0">
                <a:latin typeface="Times New Roman" panose="02020603050405020304" pitchFamily="18" charset="0"/>
                <a:cs typeface="Times New Roman" panose="02020603050405020304" pitchFamily="18" charset="0"/>
              </a:rPr>
              <a:t>Implication:</a:t>
            </a:r>
            <a:endParaRPr lang="en-CA" sz="14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Resource allocation should focus on high-impact cities &amp; violations</a:t>
            </a:r>
          </a:p>
        </p:txBody>
      </p:sp>
      <p:pic>
        <p:nvPicPr>
          <p:cNvPr id="5" name="Picture 4">
            <a:extLst>
              <a:ext uri="{FF2B5EF4-FFF2-40B4-BE49-F238E27FC236}">
                <a16:creationId xmlns:a16="http://schemas.microsoft.com/office/drawing/2014/main" id="{3996B34A-23EB-0A29-4552-AE5301BE3D3C}"/>
              </a:ext>
            </a:extLst>
          </p:cNvPr>
          <p:cNvPicPr>
            <a:picLocks noChangeAspect="1"/>
          </p:cNvPicPr>
          <p:nvPr/>
        </p:nvPicPr>
        <p:blipFill>
          <a:blip r:embed="rId2"/>
          <a:stretch>
            <a:fillRect/>
          </a:stretch>
        </p:blipFill>
        <p:spPr>
          <a:xfrm>
            <a:off x="4671151" y="2360768"/>
            <a:ext cx="7260116" cy="3303356"/>
          </a:xfrm>
          <a:prstGeom prst="rect">
            <a:avLst/>
          </a:prstGeom>
        </p:spPr>
      </p:pic>
    </p:spTree>
    <p:extLst>
      <p:ext uri="{BB962C8B-B14F-4D97-AF65-F5344CB8AC3E}">
        <p14:creationId xmlns:p14="http://schemas.microsoft.com/office/powerpoint/2010/main" val="1922334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E0DC6F-DB0E-DBE1-8178-AE81BC6B9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Person analyzing market on laptop">
            <a:extLst>
              <a:ext uri="{FF2B5EF4-FFF2-40B4-BE49-F238E27FC236}">
                <a16:creationId xmlns:a16="http://schemas.microsoft.com/office/drawing/2014/main" id="{DBEA573E-5A76-E258-B2EC-1264188552BF}"/>
              </a:ext>
            </a:extLst>
          </p:cNvPr>
          <p:cNvPicPr>
            <a:picLocks noGrp="1" noChangeAspect="1"/>
          </p:cNvPicPr>
          <p:nvPr>
            <p:ph idx="1"/>
          </p:nvPr>
        </p:nvPicPr>
        <p:blipFill>
          <a:blip r:embed="rId2"/>
          <a:srcRect t="11552" r="9091" b="11552"/>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4D07BF5-D29E-918E-55FE-747AF2A0E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66726" cy="68580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C57F3-5735-0797-A013-5CE1407AC46A}"/>
              </a:ext>
            </a:extLst>
          </p:cNvPr>
          <p:cNvSpPr>
            <a:spLocks noGrp="1"/>
          </p:cNvSpPr>
          <p:nvPr>
            <p:ph type="title"/>
          </p:nvPr>
        </p:nvSpPr>
        <p:spPr>
          <a:xfrm>
            <a:off x="441035" y="1424475"/>
            <a:ext cx="3678119" cy="2543448"/>
          </a:xfrm>
        </p:spPr>
        <p:txBody>
          <a:bodyPr vert="horz" lIns="91440" tIns="45720" rIns="91440" bIns="45720" rtlCol="0" anchor="t">
            <a:normAutofit/>
          </a:bodyPr>
          <a:lstStyle/>
          <a:p>
            <a:r>
              <a:rPr lang="en-US" sz="4800" dirty="0">
                <a:latin typeface="Times New Roman" panose="02020603050405020304" pitchFamily="18" charset="0"/>
                <a:cs typeface="Times New Roman" panose="02020603050405020304" pitchFamily="18" charset="0"/>
              </a:rPr>
              <a:t>Data Visualization</a:t>
            </a:r>
          </a:p>
        </p:txBody>
      </p:sp>
    </p:spTree>
    <p:extLst>
      <p:ext uri="{BB962C8B-B14F-4D97-AF65-F5344CB8AC3E}">
        <p14:creationId xmlns:p14="http://schemas.microsoft.com/office/powerpoint/2010/main" val="4159492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19E7D-B346-F75B-775E-216E7DBD76C8}"/>
              </a:ext>
            </a:extLst>
          </p:cNvPr>
          <p:cNvSpPr>
            <a:spLocks noGrp="1"/>
          </p:cNvSpPr>
          <p:nvPr>
            <p:ph type="title"/>
          </p:nvPr>
        </p:nvSpPr>
        <p:spPr>
          <a:xfrm>
            <a:off x="612648" y="661013"/>
            <a:ext cx="4621553" cy="1344058"/>
          </a:xfrm>
        </p:spPr>
        <p:txBody>
          <a:bodyPr anchor="b">
            <a:normAutofit/>
          </a:bodyPr>
          <a:lstStyle/>
          <a:p>
            <a:r>
              <a:rPr lang="en-US" dirty="0">
                <a:latin typeface="Times New Roman" panose="02020603050405020304" pitchFamily="18" charset="0"/>
                <a:ea typeface="Gelasio" pitchFamily="34" charset="-122"/>
                <a:cs typeface="Times New Roman" panose="02020603050405020304" pitchFamily="18" charset="0"/>
              </a:rPr>
              <a:t>Total Crime Value by City (2021–2024)</a:t>
            </a:r>
            <a:endParaRPr lang="en-US"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82B479D1-58B5-66C2-45C1-64D286D44282}"/>
              </a:ext>
            </a:extLst>
          </p:cNvPr>
          <p:cNvSpPr>
            <a:spLocks noGrp="1"/>
          </p:cNvSpPr>
          <p:nvPr>
            <p:ph idx="1"/>
          </p:nvPr>
        </p:nvSpPr>
        <p:spPr>
          <a:xfrm>
            <a:off x="612648" y="2192357"/>
            <a:ext cx="4807651" cy="3877937"/>
          </a:xfrm>
        </p:spPr>
        <p:txBody>
          <a:bodyPr>
            <a:normAutofit/>
          </a:bodyPr>
          <a:lstStyle/>
          <a:p>
            <a:pPr marL="0" indent="0">
              <a:buNone/>
            </a:pPr>
            <a:r>
              <a:rPr lang="en-CA" sz="1400" b="1" dirty="0">
                <a:latin typeface="Times New Roman" panose="02020603050405020304" pitchFamily="18" charset="0"/>
                <a:cs typeface="Times New Roman" panose="02020603050405020304" pitchFamily="18" charset="0"/>
              </a:rPr>
              <a:t>Key Insights</a:t>
            </a:r>
          </a:p>
          <a:p>
            <a:pPr>
              <a:buFont typeface="Arial" panose="020B0604020202020204" pitchFamily="34" charset="0"/>
              <a:buChar char="•"/>
            </a:pPr>
            <a:r>
              <a:rPr lang="en-CA" sz="1400" b="1" dirty="0">
                <a:latin typeface="Times New Roman" panose="02020603050405020304" pitchFamily="18" charset="0"/>
                <a:cs typeface="Times New Roman" panose="02020603050405020304" pitchFamily="18" charset="0"/>
              </a:rPr>
              <a:t>Toronto</a:t>
            </a:r>
            <a:r>
              <a:rPr lang="en-CA" sz="1400" dirty="0">
                <a:latin typeface="Times New Roman" panose="02020603050405020304" pitchFamily="18" charset="0"/>
                <a:cs typeface="Times New Roman" panose="02020603050405020304" pitchFamily="18" charset="0"/>
              </a:rPr>
              <a:t> recorded the highest total crime value, exceeding 2.4 million incidents across four years.</a:t>
            </a:r>
          </a:p>
          <a:p>
            <a:pPr>
              <a:buFont typeface="Arial" panose="020B0604020202020204" pitchFamily="34" charset="0"/>
              <a:buChar char="•"/>
            </a:pPr>
            <a:r>
              <a:rPr lang="en-CA" sz="1400" b="1" dirty="0">
                <a:latin typeface="Times New Roman" panose="02020603050405020304" pitchFamily="18" charset="0"/>
                <a:cs typeface="Times New Roman" panose="02020603050405020304" pitchFamily="18" charset="0"/>
              </a:rPr>
              <a:t>Kitchener–Waterloo</a:t>
            </a:r>
            <a:r>
              <a:rPr lang="en-CA" sz="1400" dirty="0">
                <a:latin typeface="Times New Roman" panose="02020603050405020304" pitchFamily="18" charset="0"/>
                <a:cs typeface="Times New Roman" panose="02020603050405020304" pitchFamily="18" charset="0"/>
              </a:rPr>
              <a:t> and </a:t>
            </a:r>
            <a:r>
              <a:rPr lang="en-CA" sz="1400" b="1" dirty="0">
                <a:latin typeface="Times New Roman" panose="02020603050405020304" pitchFamily="18" charset="0"/>
                <a:cs typeface="Times New Roman" panose="02020603050405020304" pitchFamily="18" charset="0"/>
              </a:rPr>
              <a:t>London</a:t>
            </a:r>
            <a:r>
              <a:rPr lang="en-CA" sz="1400" dirty="0">
                <a:latin typeface="Times New Roman" panose="02020603050405020304" pitchFamily="18" charset="0"/>
                <a:cs typeface="Times New Roman" panose="02020603050405020304" pitchFamily="18" charset="0"/>
              </a:rPr>
              <a:t> reported mid-range crime volumes, indicating moderate urban crime activity.</a:t>
            </a:r>
          </a:p>
          <a:p>
            <a:pPr>
              <a:buFont typeface="Arial" panose="020B0604020202020204" pitchFamily="34" charset="0"/>
              <a:buChar char="•"/>
            </a:pPr>
            <a:r>
              <a:rPr lang="en-CA" sz="1400" b="1" dirty="0">
                <a:latin typeface="Times New Roman" panose="02020603050405020304" pitchFamily="18" charset="0"/>
                <a:cs typeface="Times New Roman" panose="02020603050405020304" pitchFamily="18" charset="0"/>
              </a:rPr>
              <a:t>Guelph</a:t>
            </a:r>
            <a:r>
              <a:rPr lang="en-CA" sz="1400" dirty="0">
                <a:latin typeface="Times New Roman" panose="02020603050405020304" pitchFamily="18" charset="0"/>
                <a:cs typeface="Times New Roman" panose="02020603050405020304" pitchFamily="18" charset="0"/>
              </a:rPr>
              <a:t> had the lowest overall crime value, highlighting its relatively safer environment.</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sharp disparity between cities suggests that larger metropolitan areas experience significantly more crime.</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These insights support city-specific planning, with more focus needed on high-crime urban centers like Toronto.</a:t>
            </a:r>
            <a:endParaRPr lang="en-US" sz="1400" dirty="0">
              <a:latin typeface="Times New Roman" panose="02020603050405020304" pitchFamily="18" charset="0"/>
              <a:cs typeface="Times New Roman" panose="02020603050405020304" pitchFamily="18" charset="0"/>
            </a:endParaRPr>
          </a:p>
          <a:p>
            <a:pPr>
              <a:lnSpc>
                <a:spcPct val="110000"/>
              </a:lnSpc>
            </a:pPr>
            <a:endParaRPr lang="en-US" sz="1300" dirty="0"/>
          </a:p>
        </p:txBody>
      </p:sp>
      <p:pic>
        <p:nvPicPr>
          <p:cNvPr id="7" name="Image 0" descr="preencoded.png">
            <a:extLst>
              <a:ext uri="{FF2B5EF4-FFF2-40B4-BE49-F238E27FC236}">
                <a16:creationId xmlns:a16="http://schemas.microsoft.com/office/drawing/2014/main" id="{81F269A5-4159-3170-19D3-6C05D0333421}"/>
              </a:ext>
            </a:extLst>
          </p:cNvPr>
          <p:cNvPicPr>
            <a:picLocks noChangeAspect="1"/>
          </p:cNvPicPr>
          <p:nvPr/>
        </p:nvPicPr>
        <p:blipFill>
          <a:blip r:embed="rId2"/>
          <a:stretch>
            <a:fillRect/>
          </a:stretch>
        </p:blipFill>
        <p:spPr>
          <a:xfrm>
            <a:off x="5420299" y="1889284"/>
            <a:ext cx="6388524" cy="3814829"/>
          </a:xfrm>
          <a:prstGeom prst="rect">
            <a:avLst/>
          </a:prstGeom>
        </p:spPr>
      </p:pic>
    </p:spTree>
    <p:extLst>
      <p:ext uri="{BB962C8B-B14F-4D97-AF65-F5344CB8AC3E}">
        <p14:creationId xmlns:p14="http://schemas.microsoft.com/office/powerpoint/2010/main" val="78390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19E7D-B346-F75B-775E-216E7DBD76C8}"/>
              </a:ext>
            </a:extLst>
          </p:cNvPr>
          <p:cNvSpPr>
            <a:spLocks noGrp="1"/>
          </p:cNvSpPr>
          <p:nvPr>
            <p:ph type="title"/>
          </p:nvPr>
        </p:nvSpPr>
        <p:spPr>
          <a:xfrm>
            <a:off x="612648" y="661013"/>
            <a:ext cx="4621553" cy="1344058"/>
          </a:xfrm>
        </p:spPr>
        <p:txBody>
          <a:bodyPr anchor="b">
            <a:normAutofit/>
          </a:bodyPr>
          <a:lstStyle/>
          <a:p>
            <a:pPr marL="0" indent="0" algn="l">
              <a:lnSpc>
                <a:spcPts val="3950"/>
              </a:lnSpc>
              <a:buNone/>
            </a:pP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Distribution of Crime by Violation Type</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82B479D1-58B5-66C2-45C1-64D286D44282}"/>
              </a:ext>
            </a:extLst>
          </p:cNvPr>
          <p:cNvSpPr>
            <a:spLocks noGrp="1"/>
          </p:cNvSpPr>
          <p:nvPr>
            <p:ph idx="1"/>
          </p:nvPr>
        </p:nvSpPr>
        <p:spPr>
          <a:xfrm>
            <a:off x="612648" y="2192357"/>
            <a:ext cx="4807651" cy="3877937"/>
          </a:xfrm>
        </p:spPr>
        <p:txBody>
          <a:bodyPr>
            <a:normAutofit/>
          </a:bodyPr>
          <a:lstStyle/>
          <a:p>
            <a:pPr marL="0" indent="0">
              <a:buNone/>
            </a:pPr>
            <a:r>
              <a:rPr lang="en-CA" sz="1400" b="1" dirty="0">
                <a:latin typeface="Times New Roman" panose="02020603050405020304" pitchFamily="18" charset="0"/>
                <a:cs typeface="Times New Roman" panose="02020603050405020304" pitchFamily="18" charset="0"/>
              </a:rPr>
              <a:t>Key Insights</a:t>
            </a:r>
          </a:p>
          <a:p>
            <a:pPr>
              <a:buFont typeface="Arial" panose="020B0604020202020204" pitchFamily="34" charset="0"/>
              <a:buChar char="•"/>
            </a:pPr>
            <a:r>
              <a:rPr lang="en-CA" sz="1400" i="1" dirty="0">
                <a:latin typeface="Times New Roman" panose="02020603050405020304" pitchFamily="18" charset="0"/>
                <a:cs typeface="Times New Roman" panose="02020603050405020304" pitchFamily="18" charset="0"/>
              </a:rPr>
              <a:t>Total Criminal Code violations</a:t>
            </a:r>
            <a:r>
              <a:rPr lang="en-CA" sz="1400" dirty="0">
                <a:latin typeface="Times New Roman" panose="02020603050405020304" pitchFamily="18" charset="0"/>
                <a:cs typeface="Times New Roman" panose="02020603050405020304" pitchFamily="18" charset="0"/>
              </a:rPr>
              <a:t> show wide variance with multiple high outliers, indicating concentration in select cities.</a:t>
            </a:r>
          </a:p>
          <a:p>
            <a:pPr>
              <a:buFont typeface="Arial" panose="020B0604020202020204" pitchFamily="34" charset="0"/>
              <a:buChar char="•"/>
            </a:pPr>
            <a:r>
              <a:rPr lang="en-CA" sz="1400" i="1" dirty="0">
                <a:latin typeface="Times New Roman" panose="02020603050405020304" pitchFamily="18" charset="0"/>
                <a:cs typeface="Times New Roman" panose="02020603050405020304" pitchFamily="18" charset="0"/>
              </a:rPr>
              <a:t>Homicide</a:t>
            </a:r>
            <a:r>
              <a:rPr lang="en-CA" sz="1400" dirty="0">
                <a:latin typeface="Times New Roman" panose="02020603050405020304" pitchFamily="18" charset="0"/>
                <a:cs typeface="Times New Roman" panose="02020603050405020304" pitchFamily="18" charset="0"/>
              </a:rPr>
              <a:t>, </a:t>
            </a:r>
            <a:r>
              <a:rPr lang="en-CA" sz="1400" i="1" dirty="0">
                <a:latin typeface="Times New Roman" panose="02020603050405020304" pitchFamily="18" charset="0"/>
                <a:cs typeface="Times New Roman" panose="02020603050405020304" pitchFamily="18" charset="0"/>
              </a:rPr>
              <a:t>Murder</a:t>
            </a:r>
            <a:r>
              <a:rPr lang="en-CA" sz="1400" dirty="0">
                <a:latin typeface="Times New Roman" panose="02020603050405020304" pitchFamily="18" charset="0"/>
                <a:cs typeface="Times New Roman" panose="02020603050405020304" pitchFamily="18" charset="0"/>
              </a:rPr>
              <a:t>, </a:t>
            </a:r>
            <a:r>
              <a:rPr lang="en-CA" sz="1400" i="1" dirty="0">
                <a:latin typeface="Times New Roman" panose="02020603050405020304" pitchFamily="18" charset="0"/>
                <a:cs typeface="Times New Roman" panose="02020603050405020304" pitchFamily="18" charset="0"/>
              </a:rPr>
              <a:t>Negligence</a:t>
            </a:r>
            <a:r>
              <a:rPr lang="en-CA" sz="1400" dirty="0">
                <a:latin typeface="Times New Roman" panose="02020603050405020304" pitchFamily="18" charset="0"/>
                <a:cs typeface="Times New Roman" panose="02020603050405020304" pitchFamily="18" charset="0"/>
              </a:rPr>
              <a:t>, and </a:t>
            </a:r>
            <a:r>
              <a:rPr lang="en-CA" sz="1400" i="1" dirty="0">
                <a:latin typeface="Times New Roman" panose="02020603050405020304" pitchFamily="18" charset="0"/>
                <a:cs typeface="Times New Roman" panose="02020603050405020304" pitchFamily="18" charset="0"/>
              </a:rPr>
              <a:t>Attempted murder</a:t>
            </a:r>
            <a:r>
              <a:rPr lang="en-CA" sz="1400" dirty="0">
                <a:latin typeface="Times New Roman" panose="02020603050405020304" pitchFamily="18" charset="0"/>
                <a:cs typeface="Times New Roman" panose="02020603050405020304" pitchFamily="18" charset="0"/>
              </a:rPr>
              <a:t> have consistently low values with a very narrow spread.</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Most serious crimes occur infrequently and exhibit limited fluctuation across locations.</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chart highlights how </a:t>
            </a:r>
            <a:r>
              <a:rPr lang="en-CA" sz="1400" b="1" dirty="0">
                <a:latin typeface="Times New Roman" panose="02020603050405020304" pitchFamily="18" charset="0"/>
                <a:cs typeface="Times New Roman" panose="02020603050405020304" pitchFamily="18" charset="0"/>
              </a:rPr>
              <a:t>frequent violations drive total crime volume</a:t>
            </a:r>
            <a:r>
              <a:rPr lang="en-CA" sz="1400" dirty="0">
                <a:latin typeface="Times New Roman" panose="02020603050405020304" pitchFamily="18" charset="0"/>
                <a:cs typeface="Times New Roman" panose="02020603050405020304" pitchFamily="18" charset="0"/>
              </a:rPr>
              <a:t>, while </a:t>
            </a:r>
            <a:r>
              <a:rPr lang="en-CA" sz="1400" b="1" dirty="0">
                <a:latin typeface="Times New Roman" panose="02020603050405020304" pitchFamily="18" charset="0"/>
                <a:cs typeface="Times New Roman" panose="02020603050405020304" pitchFamily="18" charset="0"/>
              </a:rPr>
              <a:t>violent crimes remain rare but impactful</a:t>
            </a:r>
            <a:r>
              <a:rPr lang="en-CA" sz="1400" dirty="0">
                <a:latin typeface="Times New Roman" panose="02020603050405020304" pitchFamily="18" charset="0"/>
                <a:cs typeface="Times New Roman" panose="02020603050405020304" pitchFamily="18" charset="0"/>
              </a:rPr>
              <a:t>.</a:t>
            </a:r>
          </a:p>
          <a:p>
            <a:pPr>
              <a:lnSpc>
                <a:spcPct val="110000"/>
              </a:lnSpc>
            </a:pPr>
            <a:endParaRPr lang="en-US" sz="1300" dirty="0"/>
          </a:p>
          <a:p>
            <a:pPr>
              <a:lnSpc>
                <a:spcPct val="110000"/>
              </a:lnSpc>
            </a:pPr>
            <a:endParaRPr lang="en-US" sz="1300" dirty="0"/>
          </a:p>
        </p:txBody>
      </p:sp>
      <p:pic>
        <p:nvPicPr>
          <p:cNvPr id="3" name="Image 0" descr="preencoded.png">
            <a:extLst>
              <a:ext uri="{FF2B5EF4-FFF2-40B4-BE49-F238E27FC236}">
                <a16:creationId xmlns:a16="http://schemas.microsoft.com/office/drawing/2014/main" id="{DA1DA00C-988F-27AC-3725-26A24E4D5894}"/>
              </a:ext>
            </a:extLst>
          </p:cNvPr>
          <p:cNvPicPr>
            <a:picLocks noChangeAspect="1"/>
          </p:cNvPicPr>
          <p:nvPr/>
        </p:nvPicPr>
        <p:blipFill>
          <a:blip r:embed="rId2"/>
          <a:stretch>
            <a:fillRect/>
          </a:stretch>
        </p:blipFill>
        <p:spPr>
          <a:xfrm>
            <a:off x="5420299" y="2192357"/>
            <a:ext cx="6411817" cy="3166663"/>
          </a:xfrm>
          <a:prstGeom prst="rect">
            <a:avLst/>
          </a:prstGeom>
        </p:spPr>
      </p:pic>
    </p:spTree>
    <p:extLst>
      <p:ext uri="{BB962C8B-B14F-4D97-AF65-F5344CB8AC3E}">
        <p14:creationId xmlns:p14="http://schemas.microsoft.com/office/powerpoint/2010/main" val="1402435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19E7D-B346-F75B-775E-216E7DBD76C8}"/>
              </a:ext>
            </a:extLst>
          </p:cNvPr>
          <p:cNvSpPr>
            <a:spLocks noGrp="1"/>
          </p:cNvSpPr>
          <p:nvPr>
            <p:ph type="title"/>
          </p:nvPr>
        </p:nvSpPr>
        <p:spPr>
          <a:xfrm>
            <a:off x="612648" y="661013"/>
            <a:ext cx="4621553" cy="1344058"/>
          </a:xfrm>
        </p:spPr>
        <p:txBody>
          <a:bodyPr anchor="b">
            <a:normAutofit fontScale="90000"/>
          </a:bodyPr>
          <a:lstStyle/>
          <a:p>
            <a:pPr marL="0" indent="0" algn="l">
              <a:lnSpc>
                <a:spcPts val="3750"/>
              </a:lnSpc>
              <a:buNone/>
            </a:pP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Heatmap of Crime Values by City and Year</a:t>
            </a:r>
            <a:endParaRPr lang="en-US" sz="36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82B479D1-58B5-66C2-45C1-64D286D44282}"/>
              </a:ext>
            </a:extLst>
          </p:cNvPr>
          <p:cNvSpPr>
            <a:spLocks noGrp="1"/>
          </p:cNvSpPr>
          <p:nvPr>
            <p:ph idx="1"/>
          </p:nvPr>
        </p:nvSpPr>
        <p:spPr>
          <a:xfrm>
            <a:off x="612648" y="2192357"/>
            <a:ext cx="4807651" cy="3877937"/>
          </a:xfrm>
        </p:spPr>
        <p:txBody>
          <a:bodyPr>
            <a:normAutofit/>
          </a:bodyPr>
          <a:lstStyle/>
          <a:p>
            <a:pPr marL="0" indent="0">
              <a:buNone/>
            </a:pPr>
            <a:r>
              <a:rPr lang="en-CA" sz="1400" b="1" dirty="0">
                <a:latin typeface="Times New Roman" panose="02020603050405020304" pitchFamily="18" charset="0"/>
                <a:cs typeface="Times New Roman" panose="02020603050405020304" pitchFamily="18" charset="0"/>
              </a:rPr>
              <a:t>Key Insights</a:t>
            </a:r>
          </a:p>
          <a:p>
            <a:pPr>
              <a:buFont typeface="Arial" panose="020B0604020202020204" pitchFamily="34" charset="0"/>
              <a:buChar char="•"/>
            </a:pPr>
            <a:r>
              <a:rPr lang="en-CA" sz="1400" b="1" dirty="0">
                <a:latin typeface="Times New Roman" panose="02020603050405020304" pitchFamily="18" charset="0"/>
                <a:cs typeface="Times New Roman" panose="02020603050405020304" pitchFamily="18" charset="0"/>
              </a:rPr>
              <a:t>Toronto</a:t>
            </a:r>
            <a:r>
              <a:rPr lang="en-CA" sz="1400" dirty="0">
                <a:latin typeface="Times New Roman" panose="02020603050405020304" pitchFamily="18" charset="0"/>
                <a:cs typeface="Times New Roman" panose="02020603050405020304" pitchFamily="18" charset="0"/>
              </a:rPr>
              <a:t> consistently reports the </a:t>
            </a:r>
            <a:r>
              <a:rPr lang="en-CA" sz="1400" b="1" dirty="0">
                <a:latin typeface="Times New Roman" panose="02020603050405020304" pitchFamily="18" charset="0"/>
                <a:cs typeface="Times New Roman" panose="02020603050405020304" pitchFamily="18" charset="0"/>
              </a:rPr>
              <a:t>highest crime values</a:t>
            </a:r>
            <a:r>
              <a:rPr lang="en-CA" sz="1400" dirty="0">
                <a:latin typeface="Times New Roman" panose="02020603050405020304" pitchFamily="18" charset="0"/>
                <a:cs typeface="Times New Roman" panose="02020603050405020304" pitchFamily="18" charset="0"/>
              </a:rPr>
              <a:t>, rising steadily from 2021 (511k) to 2024 (688k).</a:t>
            </a:r>
          </a:p>
          <a:p>
            <a:pPr>
              <a:buFont typeface="Arial" panose="020B0604020202020204" pitchFamily="34" charset="0"/>
              <a:buChar char="•"/>
            </a:pPr>
            <a:r>
              <a:rPr lang="en-CA" sz="1400" b="1" dirty="0">
                <a:latin typeface="Times New Roman" panose="02020603050405020304" pitchFamily="18" charset="0"/>
                <a:cs typeface="Times New Roman" panose="02020603050405020304" pitchFamily="18" charset="0"/>
              </a:rPr>
              <a:t>Kitchener–Waterloo</a:t>
            </a:r>
            <a:r>
              <a:rPr lang="en-CA" sz="1400" dirty="0">
                <a:latin typeface="Times New Roman" panose="02020603050405020304" pitchFamily="18" charset="0"/>
                <a:cs typeface="Times New Roman" panose="02020603050405020304" pitchFamily="18" charset="0"/>
              </a:rPr>
              <a:t> and </a:t>
            </a:r>
            <a:r>
              <a:rPr lang="en-CA" sz="1400" b="1" dirty="0">
                <a:latin typeface="Times New Roman" panose="02020603050405020304" pitchFamily="18" charset="0"/>
                <a:cs typeface="Times New Roman" panose="02020603050405020304" pitchFamily="18" charset="0"/>
              </a:rPr>
              <a:t>London</a:t>
            </a:r>
            <a:r>
              <a:rPr lang="en-CA" sz="1400" dirty="0">
                <a:latin typeface="Times New Roman" panose="02020603050405020304" pitchFamily="18" charset="0"/>
                <a:cs typeface="Times New Roman" panose="02020603050405020304" pitchFamily="18" charset="0"/>
              </a:rPr>
              <a:t> maintain </a:t>
            </a:r>
            <a:r>
              <a:rPr lang="en-CA" sz="1400" b="1" dirty="0">
                <a:latin typeface="Times New Roman" panose="02020603050405020304" pitchFamily="18" charset="0"/>
                <a:cs typeface="Times New Roman" panose="02020603050405020304" pitchFamily="18" charset="0"/>
              </a:rPr>
              <a:t>moderate but stable</a:t>
            </a:r>
            <a:r>
              <a:rPr lang="en-CA" sz="1400" dirty="0">
                <a:latin typeface="Times New Roman" panose="02020603050405020304" pitchFamily="18" charset="0"/>
                <a:cs typeface="Times New Roman" panose="02020603050405020304" pitchFamily="18" charset="0"/>
              </a:rPr>
              <a:t> crime levels over the years.</a:t>
            </a:r>
          </a:p>
          <a:p>
            <a:pPr>
              <a:buFont typeface="Arial" panose="020B0604020202020204" pitchFamily="34" charset="0"/>
              <a:buChar char="•"/>
            </a:pPr>
            <a:r>
              <a:rPr lang="en-CA" sz="1400" b="1" dirty="0">
                <a:latin typeface="Times New Roman" panose="02020603050405020304" pitchFamily="18" charset="0"/>
                <a:cs typeface="Times New Roman" panose="02020603050405020304" pitchFamily="18" charset="0"/>
              </a:rPr>
              <a:t>Guelph</a:t>
            </a:r>
            <a:r>
              <a:rPr lang="en-CA" sz="1400" dirty="0">
                <a:latin typeface="Times New Roman" panose="02020603050405020304" pitchFamily="18" charset="0"/>
                <a:cs typeface="Times New Roman" panose="02020603050405020304" pitchFamily="18" charset="0"/>
              </a:rPr>
              <a:t> and </a:t>
            </a:r>
            <a:r>
              <a:rPr lang="en-CA" sz="1400" b="1" dirty="0">
                <a:latin typeface="Times New Roman" panose="02020603050405020304" pitchFamily="18" charset="0"/>
                <a:cs typeface="Times New Roman" panose="02020603050405020304" pitchFamily="18" charset="0"/>
              </a:rPr>
              <a:t>Windsor</a:t>
            </a:r>
            <a:r>
              <a:rPr lang="en-CA" sz="1400" dirty="0">
                <a:latin typeface="Times New Roman" panose="02020603050405020304" pitchFamily="18" charset="0"/>
                <a:cs typeface="Times New Roman" panose="02020603050405020304" pitchFamily="18" charset="0"/>
              </a:rPr>
              <a:t> remain the </a:t>
            </a:r>
            <a:r>
              <a:rPr lang="en-CA" sz="1400" b="1" dirty="0">
                <a:latin typeface="Times New Roman" panose="02020603050405020304" pitchFamily="18" charset="0"/>
                <a:cs typeface="Times New Roman" panose="02020603050405020304" pitchFamily="18" charset="0"/>
              </a:rPr>
              <a:t>lowest crime cities</a:t>
            </a:r>
            <a:r>
              <a:rPr lang="en-CA" sz="1400" dirty="0">
                <a:latin typeface="Times New Roman" panose="02020603050405020304" pitchFamily="18" charset="0"/>
                <a:cs typeface="Times New Roman" panose="02020603050405020304" pitchFamily="18" charset="0"/>
              </a:rPr>
              <a:t>, with only slight year-on-year increases.</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colour gradient emphasizes Toronto’s dominance in total crime volume annually.</a:t>
            </a:r>
          </a:p>
          <a:p>
            <a:pPr>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overall trend shows </a:t>
            </a:r>
            <a:r>
              <a:rPr lang="en-CA" sz="1400" b="1" dirty="0">
                <a:latin typeface="Times New Roman" panose="02020603050405020304" pitchFamily="18" charset="0"/>
                <a:cs typeface="Times New Roman" panose="02020603050405020304" pitchFamily="18" charset="0"/>
              </a:rPr>
              <a:t>incremental crime growth</a:t>
            </a:r>
            <a:r>
              <a:rPr lang="en-CA" sz="1400" dirty="0">
                <a:latin typeface="Times New Roman" panose="02020603050405020304" pitchFamily="18" charset="0"/>
                <a:cs typeface="Times New Roman" panose="02020603050405020304" pitchFamily="18" charset="0"/>
              </a:rPr>
              <a:t> across all cities from 2021 to 2024.</a:t>
            </a:r>
            <a:endParaRPr lang="en-US" sz="1400" dirty="0">
              <a:latin typeface="Times New Roman" panose="02020603050405020304" pitchFamily="18" charset="0"/>
              <a:cs typeface="Times New Roman" panose="02020603050405020304" pitchFamily="18" charset="0"/>
            </a:endParaRPr>
          </a:p>
          <a:p>
            <a:pPr>
              <a:lnSpc>
                <a:spcPct val="110000"/>
              </a:lnSpc>
            </a:pPr>
            <a:endParaRPr lang="en-US" sz="1300" dirty="0"/>
          </a:p>
        </p:txBody>
      </p:sp>
      <p:pic>
        <p:nvPicPr>
          <p:cNvPr id="4" name="Image 0" descr="preencoded.png">
            <a:extLst>
              <a:ext uri="{FF2B5EF4-FFF2-40B4-BE49-F238E27FC236}">
                <a16:creationId xmlns:a16="http://schemas.microsoft.com/office/drawing/2014/main" id="{A893F120-6061-6946-1685-BDF1CE775B67}"/>
              </a:ext>
            </a:extLst>
          </p:cNvPr>
          <p:cNvPicPr>
            <a:picLocks noChangeAspect="1"/>
          </p:cNvPicPr>
          <p:nvPr/>
        </p:nvPicPr>
        <p:blipFill>
          <a:blip r:embed="rId2"/>
          <a:stretch>
            <a:fillRect/>
          </a:stretch>
        </p:blipFill>
        <p:spPr>
          <a:xfrm>
            <a:off x="5332163" y="1387316"/>
            <a:ext cx="6400801" cy="4154210"/>
          </a:xfrm>
          <a:prstGeom prst="rect">
            <a:avLst/>
          </a:prstGeom>
        </p:spPr>
      </p:pic>
    </p:spTree>
    <p:extLst>
      <p:ext uri="{BB962C8B-B14F-4D97-AF65-F5344CB8AC3E}">
        <p14:creationId xmlns:p14="http://schemas.microsoft.com/office/powerpoint/2010/main" val="57135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80F9C-5B26-4032-AB42-7433DB5AE0B2}"/>
              </a:ext>
            </a:extLst>
          </p:cNvPr>
          <p:cNvSpPr>
            <a:spLocks noGrp="1"/>
          </p:cNvSpPr>
          <p:nvPr>
            <p:ph type="title"/>
          </p:nvPr>
        </p:nvSpPr>
        <p:spPr>
          <a:xfrm>
            <a:off x="614677" y="603504"/>
            <a:ext cx="10872216" cy="1313431"/>
          </a:xfrm>
        </p:spPr>
        <p:txBody>
          <a:bodyPr anchor="b">
            <a:normAutofit/>
          </a:bodyPr>
          <a:lstStyle/>
          <a:p>
            <a:r>
              <a:rPr lang="en-US" dirty="0">
                <a:latin typeface="Times New Roman" panose="02020603050405020304" pitchFamily="18" charset="0"/>
                <a:ea typeface="Gelasio" pitchFamily="34" charset="-122"/>
                <a:cs typeface="Times New Roman" panose="02020603050405020304" pitchFamily="18" charset="0"/>
              </a:rPr>
              <a:t>Clustering (Descriptive Data Mining)</a:t>
            </a:r>
            <a:br>
              <a:rPr lang="en-US" dirty="0"/>
            </a:br>
            <a:endParaRPr lang="en-US" dirty="0"/>
          </a:p>
        </p:txBody>
      </p:sp>
      <p:pic>
        <p:nvPicPr>
          <p:cNvPr id="4" name="Picture 3">
            <a:extLst>
              <a:ext uri="{FF2B5EF4-FFF2-40B4-BE49-F238E27FC236}">
                <a16:creationId xmlns:a16="http://schemas.microsoft.com/office/drawing/2014/main" id="{666C605D-3952-8A95-CEAB-3C67FA0E3CF8}"/>
              </a:ext>
            </a:extLst>
          </p:cNvPr>
          <p:cNvPicPr>
            <a:picLocks noChangeAspect="1"/>
          </p:cNvPicPr>
          <p:nvPr/>
        </p:nvPicPr>
        <p:blipFill>
          <a:blip r:embed="rId2"/>
          <a:stretch>
            <a:fillRect/>
          </a:stretch>
        </p:blipFill>
        <p:spPr>
          <a:xfrm>
            <a:off x="614678" y="2130552"/>
            <a:ext cx="5481322" cy="3730317"/>
          </a:xfrm>
          <a:prstGeom prst="rect">
            <a:avLst/>
          </a:prstGeom>
        </p:spPr>
      </p:pic>
      <p:sp>
        <p:nvSpPr>
          <p:cNvPr id="3" name="Content Placeholder 2">
            <a:extLst>
              <a:ext uri="{FF2B5EF4-FFF2-40B4-BE49-F238E27FC236}">
                <a16:creationId xmlns:a16="http://schemas.microsoft.com/office/drawing/2014/main" id="{A68E2D41-45F2-DCE6-E7DA-29AD54924C1E}"/>
              </a:ext>
            </a:extLst>
          </p:cNvPr>
          <p:cNvSpPr>
            <a:spLocks noGrp="1"/>
          </p:cNvSpPr>
          <p:nvPr>
            <p:ph idx="1"/>
          </p:nvPr>
        </p:nvSpPr>
        <p:spPr>
          <a:xfrm>
            <a:off x="6096000" y="1916935"/>
            <a:ext cx="5868318" cy="4342280"/>
          </a:xfrm>
        </p:spPr>
        <p:txBody>
          <a:bodyPr anchor="t">
            <a:normAutofit/>
          </a:bodyPr>
          <a:lstStyle/>
          <a:p>
            <a:pPr marL="0" indent="0">
              <a:lnSpc>
                <a:spcPct val="110000"/>
              </a:lnSpc>
              <a:buNone/>
            </a:pPr>
            <a:r>
              <a:rPr lang="en-US" sz="1600" b="1" dirty="0">
                <a:latin typeface="Times New Roman" panose="02020603050405020304" pitchFamily="18" charset="0"/>
                <a:ea typeface="Lato" pitchFamily="34" charset="-122"/>
                <a:cs typeface="Times New Roman" panose="02020603050405020304" pitchFamily="18" charset="0"/>
              </a:rPr>
              <a:t>Clustering: </a:t>
            </a:r>
          </a:p>
          <a:p>
            <a:pPr>
              <a:lnSpc>
                <a:spcPct val="110000"/>
              </a:lnSpc>
            </a:pPr>
            <a:r>
              <a:rPr lang="en-US" sz="1600" dirty="0">
                <a:latin typeface="Times New Roman" panose="02020603050405020304" pitchFamily="18" charset="0"/>
                <a:ea typeface="Lato" pitchFamily="34" charset="-122"/>
                <a:cs typeface="Times New Roman" panose="02020603050405020304" pitchFamily="18" charset="0"/>
              </a:rPr>
              <a:t>K-Means is used to segment cities based on the total crime profile</a:t>
            </a:r>
            <a:endParaRPr lang="en-US" sz="1600" dirty="0">
              <a:latin typeface="Times New Roman" panose="02020603050405020304" pitchFamily="18" charset="0"/>
              <a:cs typeface="Times New Roman" panose="02020603050405020304" pitchFamily="18" charset="0"/>
            </a:endParaRPr>
          </a:p>
          <a:p>
            <a:pPr>
              <a:lnSpc>
                <a:spcPct val="110000"/>
              </a:lnSpc>
            </a:pPr>
            <a:r>
              <a:rPr lang="en-US" sz="1600" dirty="0">
                <a:latin typeface="Times New Roman" panose="02020603050405020304" pitchFamily="18" charset="0"/>
                <a:ea typeface="Lato" pitchFamily="34" charset="-122"/>
                <a:cs typeface="Times New Roman" panose="02020603050405020304" pitchFamily="18" charset="0"/>
              </a:rPr>
              <a:t>PCA is used to reduce dimensions (visualized in 2D)</a:t>
            </a:r>
            <a:endParaRPr lang="en-CA" sz="1600" b="1" dirty="0">
              <a:latin typeface="Times New Roman" panose="02020603050405020304" pitchFamily="18" charset="0"/>
              <a:cs typeface="Times New Roman" panose="02020603050405020304" pitchFamily="18" charset="0"/>
            </a:endParaRPr>
          </a:p>
          <a:p>
            <a:pPr marL="0" indent="0">
              <a:lnSpc>
                <a:spcPct val="110000"/>
              </a:lnSpc>
              <a:buNone/>
            </a:pPr>
            <a:r>
              <a:rPr lang="en-CA" sz="1600" b="1" dirty="0">
                <a:latin typeface="Times New Roman" panose="02020603050405020304" pitchFamily="18" charset="0"/>
                <a:cs typeface="Times New Roman" panose="02020603050405020304" pitchFamily="18" charset="0"/>
              </a:rPr>
              <a:t>Key Insights</a:t>
            </a:r>
          </a:p>
          <a:p>
            <a:pPr>
              <a:lnSpc>
                <a:spcPct val="110000"/>
              </a:lnSpc>
              <a:buFont typeface="Arial" panose="020B0604020202020204" pitchFamily="34" charset="0"/>
              <a:buChar char="•"/>
            </a:pPr>
            <a:r>
              <a:rPr lang="en-CA" sz="1600" b="1" dirty="0">
                <a:latin typeface="Times New Roman" panose="02020603050405020304" pitchFamily="18" charset="0"/>
                <a:cs typeface="Times New Roman" panose="02020603050405020304" pitchFamily="18" charset="0"/>
              </a:rPr>
              <a:t>Toronto</a:t>
            </a:r>
            <a:r>
              <a:rPr lang="en-CA" sz="1600" dirty="0">
                <a:latin typeface="Times New Roman" panose="02020603050405020304" pitchFamily="18" charset="0"/>
                <a:cs typeface="Times New Roman" panose="02020603050405020304" pitchFamily="18" charset="0"/>
              </a:rPr>
              <a:t> is clearly isolated, indicating a </a:t>
            </a:r>
            <a:r>
              <a:rPr lang="en-CA" sz="1600" b="1" dirty="0">
                <a:latin typeface="Times New Roman" panose="02020603050405020304" pitchFamily="18" charset="0"/>
                <a:cs typeface="Times New Roman" panose="02020603050405020304" pitchFamily="18" charset="0"/>
              </a:rPr>
              <a:t>distinct crime profile</a:t>
            </a:r>
            <a:r>
              <a:rPr lang="en-CA" sz="1600" dirty="0">
                <a:latin typeface="Times New Roman" panose="02020603050405020304" pitchFamily="18" charset="0"/>
                <a:cs typeface="Times New Roman" panose="02020603050405020304" pitchFamily="18" charset="0"/>
              </a:rPr>
              <a:t>—likely due to its high volume of incidents.</a:t>
            </a:r>
          </a:p>
          <a:p>
            <a:pPr>
              <a:lnSpc>
                <a:spcPct val="110000"/>
              </a:lnSpc>
              <a:buFont typeface="Arial" panose="020B0604020202020204" pitchFamily="34" charset="0"/>
              <a:buChar char="•"/>
            </a:pPr>
            <a:r>
              <a:rPr lang="en-CA" sz="1600" b="1" dirty="0">
                <a:latin typeface="Times New Roman" panose="02020603050405020304" pitchFamily="18" charset="0"/>
                <a:cs typeface="Times New Roman" panose="02020603050405020304" pitchFamily="18" charset="0"/>
              </a:rPr>
              <a:t>Kitchener–Waterloo</a:t>
            </a:r>
            <a:r>
              <a:rPr lang="en-CA" sz="1600" dirty="0">
                <a:latin typeface="Times New Roman" panose="02020603050405020304" pitchFamily="18" charset="0"/>
                <a:cs typeface="Times New Roman" panose="02020603050405020304" pitchFamily="18" charset="0"/>
              </a:rPr>
              <a:t> and </a:t>
            </a:r>
            <a:r>
              <a:rPr lang="en-CA" sz="1600" b="1" dirty="0">
                <a:latin typeface="Times New Roman" panose="02020603050405020304" pitchFamily="18" charset="0"/>
                <a:cs typeface="Times New Roman" panose="02020603050405020304" pitchFamily="18" charset="0"/>
              </a:rPr>
              <a:t>London</a:t>
            </a:r>
            <a:r>
              <a:rPr lang="en-CA" sz="1600" dirty="0">
                <a:latin typeface="Times New Roman" panose="02020603050405020304" pitchFamily="18" charset="0"/>
                <a:cs typeface="Times New Roman" panose="02020603050405020304" pitchFamily="18" charset="0"/>
              </a:rPr>
              <a:t> are grouped, sharing </a:t>
            </a:r>
            <a:r>
              <a:rPr lang="en-CA" sz="1600" b="1" dirty="0">
                <a:latin typeface="Times New Roman" panose="02020603050405020304" pitchFamily="18" charset="0"/>
                <a:cs typeface="Times New Roman" panose="02020603050405020304" pitchFamily="18" charset="0"/>
              </a:rPr>
              <a:t>similar mid-level crime patterns</a:t>
            </a:r>
            <a:r>
              <a:rPr lang="en-CA" sz="1600" dirty="0">
                <a:latin typeface="Times New Roman" panose="02020603050405020304" pitchFamily="18" charset="0"/>
                <a:cs typeface="Times New Roman" panose="02020603050405020304" pitchFamily="18" charset="0"/>
              </a:rPr>
              <a:t>.</a:t>
            </a:r>
          </a:p>
          <a:p>
            <a:pPr>
              <a:lnSpc>
                <a:spcPct val="110000"/>
              </a:lnSpc>
              <a:buFont typeface="Arial" panose="020B0604020202020204" pitchFamily="34" charset="0"/>
              <a:buChar char="•"/>
            </a:pPr>
            <a:r>
              <a:rPr lang="en-CA" sz="1600" b="1" dirty="0">
                <a:latin typeface="Times New Roman" panose="02020603050405020304" pitchFamily="18" charset="0"/>
                <a:cs typeface="Times New Roman" panose="02020603050405020304" pitchFamily="18" charset="0"/>
              </a:rPr>
              <a:t>Guelph</a:t>
            </a:r>
            <a:r>
              <a:rPr lang="en-CA" sz="1600" dirty="0">
                <a:latin typeface="Times New Roman" panose="02020603050405020304" pitchFamily="18" charset="0"/>
                <a:cs typeface="Times New Roman" panose="02020603050405020304" pitchFamily="18" charset="0"/>
              </a:rPr>
              <a:t> and </a:t>
            </a:r>
            <a:r>
              <a:rPr lang="en-CA" sz="1600" b="1" dirty="0">
                <a:latin typeface="Times New Roman" panose="02020603050405020304" pitchFamily="18" charset="0"/>
                <a:cs typeface="Times New Roman" panose="02020603050405020304" pitchFamily="18" charset="0"/>
              </a:rPr>
              <a:t>Windsor</a:t>
            </a:r>
            <a:r>
              <a:rPr lang="en-CA" sz="1600" dirty="0">
                <a:latin typeface="Times New Roman" panose="02020603050405020304" pitchFamily="18" charset="0"/>
                <a:cs typeface="Times New Roman" panose="02020603050405020304" pitchFamily="18" charset="0"/>
              </a:rPr>
              <a:t> cluster together, suggesting </a:t>
            </a:r>
            <a:r>
              <a:rPr lang="en-CA" sz="1600" b="1" dirty="0">
                <a:latin typeface="Times New Roman" panose="02020603050405020304" pitchFamily="18" charset="0"/>
                <a:cs typeface="Times New Roman" panose="02020603050405020304" pitchFamily="18" charset="0"/>
              </a:rPr>
              <a:t>low and consistent crime levels</a:t>
            </a:r>
            <a:r>
              <a:rPr lang="en-CA" sz="1600" dirty="0">
                <a:latin typeface="Times New Roman" panose="02020603050405020304" pitchFamily="18" charset="0"/>
                <a:cs typeface="Times New Roman" panose="02020603050405020304" pitchFamily="18" charset="0"/>
              </a:rPr>
              <a:t>.</a:t>
            </a:r>
          </a:p>
          <a:p>
            <a:pPr>
              <a:lnSpc>
                <a:spcPct val="110000"/>
              </a:lnSpc>
              <a:buFont typeface="Arial" panose="020B0604020202020204" pitchFamily="34" charset="0"/>
              <a:buChar char="•"/>
            </a:pPr>
            <a:r>
              <a:rPr lang="en-CA" sz="1600" dirty="0">
                <a:latin typeface="Times New Roman" panose="02020603050405020304" pitchFamily="18" charset="0"/>
                <a:cs typeface="Times New Roman" panose="02020603050405020304" pitchFamily="18" charset="0"/>
              </a:rPr>
              <a:t>Clustering helps segment cities for targeted </a:t>
            </a:r>
            <a:r>
              <a:rPr lang="en-CA" sz="1600" b="1" dirty="0">
                <a:latin typeface="Times New Roman" panose="02020603050405020304" pitchFamily="18" charset="0"/>
                <a:cs typeface="Times New Roman" panose="02020603050405020304" pitchFamily="18" charset="0"/>
              </a:rPr>
              <a:t>policy or resource allocation</a:t>
            </a:r>
            <a:r>
              <a:rPr lang="en-CA" sz="1600" dirty="0">
                <a:latin typeface="Times New Roman" panose="02020603050405020304" pitchFamily="18" charset="0"/>
                <a:cs typeface="Times New Roman" panose="02020603050405020304" pitchFamily="18" charset="0"/>
              </a:rPr>
              <a:t> based on crime behavior similarities.</a:t>
            </a:r>
          </a:p>
          <a:p>
            <a:pPr>
              <a:lnSpc>
                <a:spcPct val="110000"/>
              </a:lnSpc>
            </a:pPr>
            <a:endParaRPr lang="en-US" sz="1400" dirty="0"/>
          </a:p>
        </p:txBody>
      </p:sp>
    </p:spTree>
    <p:extLst>
      <p:ext uri="{BB962C8B-B14F-4D97-AF65-F5344CB8AC3E}">
        <p14:creationId xmlns:p14="http://schemas.microsoft.com/office/powerpoint/2010/main" val="1010215720"/>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120</TotalTime>
  <Words>1166</Words>
  <Application>Microsoft Macintosh PowerPoint</Application>
  <PresentationFormat>Widescreen</PresentationFormat>
  <Paragraphs>180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Neue Haas Grotesk Text Pro</vt:lpstr>
      <vt:lpstr>Times New Roman</vt:lpstr>
      <vt:lpstr>VanillaVTI</vt:lpstr>
      <vt:lpstr>Crime Data Analysis of Ontario Cities (2021-2024)</vt:lpstr>
      <vt:lpstr>Executive Summary</vt:lpstr>
      <vt:lpstr>Data Cleaning &amp; Preparation </vt:lpstr>
      <vt:lpstr>Descriptive Statistics</vt:lpstr>
      <vt:lpstr>Data Visualization</vt:lpstr>
      <vt:lpstr>Total Crime Value by City (2021–2024)</vt:lpstr>
      <vt:lpstr>Distribution of Crime by Violation Type</vt:lpstr>
      <vt:lpstr>Heatmap of Crime Values by City and Year</vt:lpstr>
      <vt:lpstr>Clustering (Descriptive Data Mining) </vt:lpstr>
      <vt:lpstr>Statistical Inference</vt:lpstr>
      <vt:lpstr>Regression &amp; Predictive Modelling</vt:lpstr>
      <vt:lpstr>Time Series Forecasting</vt:lpstr>
      <vt:lpstr>Conclusion</vt:lpstr>
      <vt:lpstr>References</vt:lpstr>
      <vt:lpstr>RACI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Data Analysis of Ontario Cities (2021-2024)</dc:title>
  <dc:creator>Sakshi Sandeep Salvi</dc:creator>
  <cp:lastModifiedBy>Sakshi Sandeep Salvi</cp:lastModifiedBy>
  <cp:revision>4</cp:revision>
  <dcterms:created xsi:type="dcterms:W3CDTF">2025-07-29T15:59:52Z</dcterms:created>
  <dcterms:modified xsi:type="dcterms:W3CDTF">2025-07-29T19:04:47Z</dcterms:modified>
</cp:coreProperties>
</file>